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48" r:id="rId5"/>
  </p:sldMasterIdLst>
  <p:notesMasterIdLst>
    <p:notesMasterId r:id="rId40"/>
  </p:notesMasterIdLst>
  <p:sldIdLst>
    <p:sldId id="256" r:id="rId6"/>
    <p:sldId id="307" r:id="rId7"/>
    <p:sldId id="324" r:id="rId8"/>
    <p:sldId id="323" r:id="rId9"/>
    <p:sldId id="321" r:id="rId10"/>
    <p:sldId id="320" r:id="rId11"/>
    <p:sldId id="318" r:id="rId12"/>
    <p:sldId id="314" r:id="rId13"/>
    <p:sldId id="322" r:id="rId14"/>
    <p:sldId id="316" r:id="rId15"/>
    <p:sldId id="315" r:id="rId16"/>
    <p:sldId id="328" r:id="rId17"/>
    <p:sldId id="326" r:id="rId18"/>
    <p:sldId id="311" r:id="rId19"/>
    <p:sldId id="313" r:id="rId20"/>
    <p:sldId id="260" r:id="rId21"/>
    <p:sldId id="263" r:id="rId22"/>
    <p:sldId id="325" r:id="rId23"/>
    <p:sldId id="289" r:id="rId24"/>
    <p:sldId id="299" r:id="rId25"/>
    <p:sldId id="293" r:id="rId26"/>
    <p:sldId id="295" r:id="rId27"/>
    <p:sldId id="317" r:id="rId28"/>
    <p:sldId id="290" r:id="rId29"/>
    <p:sldId id="292" r:id="rId30"/>
    <p:sldId id="285" r:id="rId31"/>
    <p:sldId id="308" r:id="rId32"/>
    <p:sldId id="280" r:id="rId33"/>
    <p:sldId id="281" r:id="rId34"/>
    <p:sldId id="282" r:id="rId35"/>
    <p:sldId id="327" r:id="rId36"/>
    <p:sldId id="296" r:id="rId37"/>
    <p:sldId id="309" r:id="rId38"/>
    <p:sldId id="31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563EA6-2C9C-48D0-9C93-A9E68A441A42}">
          <p14:sldIdLst>
            <p14:sldId id="256"/>
            <p14:sldId id="307"/>
            <p14:sldId id="324"/>
            <p14:sldId id="323"/>
            <p14:sldId id="321"/>
            <p14:sldId id="320"/>
            <p14:sldId id="318"/>
            <p14:sldId id="314"/>
            <p14:sldId id="322"/>
            <p14:sldId id="316"/>
            <p14:sldId id="315"/>
            <p14:sldId id="328"/>
            <p14:sldId id="326"/>
            <p14:sldId id="311"/>
            <p14:sldId id="313"/>
            <p14:sldId id="260"/>
            <p14:sldId id="263"/>
            <p14:sldId id="325"/>
          </p14:sldIdLst>
        </p14:section>
        <p14:section name="Appendix" id="{67A794BD-05AC-4C16-8692-0285F1EC2BE1}">
          <p14:sldIdLst>
            <p14:sldId id="289"/>
            <p14:sldId id="299"/>
            <p14:sldId id="293"/>
            <p14:sldId id="295"/>
            <p14:sldId id="317"/>
            <p14:sldId id="290"/>
            <p14:sldId id="292"/>
            <p14:sldId id="285"/>
            <p14:sldId id="308"/>
            <p14:sldId id="280"/>
            <p14:sldId id="281"/>
            <p14:sldId id="282"/>
            <p14:sldId id="327"/>
            <p14:sldId id="296"/>
            <p14:sldId id="309"/>
            <p14:sldId id="3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355F"/>
    <a:srgbClr val="45C1C0"/>
    <a:srgbClr val="009AC8"/>
    <a:srgbClr val="77278B"/>
    <a:srgbClr val="F17091"/>
    <a:srgbClr val="F78E1E"/>
    <a:srgbClr val="4AAA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27E648-F7F0-013B-CF00-667E4C111CD8}" v="128" dt="2023-05-05T19:20:18.623"/>
    <p1510:client id="{10B8BEE9-F295-29F8-6C59-2DD44CBBE16C}" v="1101" dt="2023-05-04T23:32:46.970"/>
    <p1510:client id="{11A696AB-99AC-40B9-BB33-B6538487D67C}" v="1509" dt="2023-05-05T19:51:16.405"/>
    <p1510:client id="{4B69FA39-FF0F-4182-BD72-B50299282336}" v="141" dt="2023-05-05T15:31:01.566"/>
    <p1510:client id="{5402D46B-5A30-EF0D-19E5-611F21F1FE62}" v="77" dt="2023-05-04T20:51:32.497"/>
    <p1510:client id="{60D5A849-7266-350B-0C3E-B89BB7E1DC4F}" v="1" dt="2023-05-04T23:00:43.342"/>
    <p1510:client id="{82783E74-98ED-46F3-9F4F-98FE33D86335}" v="359" vWet="361" dt="2023-05-05T16:53:15.139"/>
    <p1510:client id="{8FC9848A-A2C5-4D85-90CF-D6143C6A3B77}" v="6251" dt="2023-05-05T19:49:08.491"/>
    <p1510:client id="{98BE38D2-96AB-E3F1-045F-E599ECB2DEE6}" v="52" dt="2023-05-05T02:08:15.579"/>
    <p1510:client id="{9C8A514A-B44F-138C-D1FA-C96FD585AC2E}" v="636" dt="2023-05-05T00:32:51.273"/>
    <p1510:client id="{BE772F37-EB68-425E-ADC8-DB3ED410E228}" v="5" dt="2023-05-05T01:59:37.663"/>
    <p1510:client id="{E112191E-7AF3-4192-8B18-8D6518281C10}" v="1" dt="2023-05-05T15:53:12.056"/>
    <p1510:client id="{FB956856-CF1A-046E-E272-3C0ADEDA08DF}" v="102" dt="2023-05-05T00:18:44.0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5T15:44:40.232"/>
    </inkml:context>
    <inkml:brush xml:id="br0">
      <inkml:brushProperty name="width" value="0.05" units="cm"/>
      <inkml:brushProperty name="height" value="0.05" units="cm"/>
      <inkml:brushProperty name="color" value="#FFFFFF"/>
    </inkml:brush>
  </inkml:definitions>
  <inkml:trace contextRef="#ctx0" brushRef="#br0">451 96 24575,'-1'3'0,"0"-1"0,-1 0 0,1 1 0,0-1 0,-1 0 0,0 0 0,1 0 0,-1 0 0,0 0 0,0 0 0,0-1 0,-5 4 0,0 1 0,-147 111 0,101-80 0,-57 51 0,85-65 0,15-15 0,1 0 0,-1 0 0,2 1 0,-1 1 0,1-1 0,-11 19 0,19-28 0,0 0 0,-1 1 0,1-1 0,0 0 0,0 1 0,-1-1 0,1 0 0,0 1 0,0-1 0,0 1 0,0-1 0,0 0 0,-1 1 0,1-1 0,0 1 0,0-1 0,0 1 0,0-1 0,0 0 0,0 1 0,0-1 0,0 1 0,0-1 0,1 1 0,-1-1 0,0 0 0,0 1 0,0-1 0,0 1 0,1-1 0,-1 0 0,0 1 0,0-1 0,1 0 0,-1 1 0,0-1 0,0 0 0,1 1 0,-1-1 0,0 0 0,1 0 0,-1 1 0,1-1 0,-1 0 0,0 0 0,1 0 0,-1 0 0,1 1 0,-1-1 0,0 0 0,1 0 0,-1 0 0,1 0 0,-1 0 0,1 0 0,-1 0 0,0 0 0,1 0 0,0-1 0,30-5 0,179-76 0,-44 16 0,-61 32 0,-60 20 0,69-35 0,-15 7 0,-95 40 0,1 1 0,-1-1 0,1 0 0,-1 1 0,0-1 0,0-1 0,0 1 0,0-1 0,0 0 0,0 1 0,-1-2 0,5-3 0,-8 7 0,0 0 0,0 0 0,0 0 0,0 0 0,0 0 0,-1 0 0,1 0 0,0 0 0,0 0 0,0 0 0,0 0 0,0 0 0,-1 0 0,1 0 0,0 0 0,0-1 0,0 1 0,0 0 0,0 0 0,0 0 0,0 0 0,-1 0 0,1 0 0,0 0 0,0 0 0,0 0 0,0 0 0,0-1 0,0 1 0,0 0 0,0 0 0,0 0 0,0 0 0,-1 0 0,1 0 0,0 0 0,0-1 0,0 1 0,0 0 0,0 0 0,0 0 0,0 0 0,0 0 0,0-1 0,0 1 0,0 0 0,0 0 0,0 0 0,0 0 0,0 0 0,1 0 0,-1-1 0,0 1 0,0 0 0,0 0 0,-14 6 0,13-6 0,-353 159 0,342-154 0,8-3 0,0 0 0,0 0 0,-1 0 0,1-1 0,-1 1 0,1-1 0,-1 0 0,0 0 0,1-1 0,-1 1 0,-5-1 0,10 0 0,0-1 0,0 1 0,0 0 0,0 0 0,-1 0 0,1 0 0,0 0 0,0 0 0,0-1 0,0 1 0,0 0 0,0 0 0,0 0 0,0 0 0,-1-1 0,1 1 0,0 0 0,0 0 0,0 0 0,0 0 0,0-1 0,0 1 0,0 0 0,0 0 0,0 0 0,0 0 0,0-1 0,0 1 0,0 0 0,0 0 0,0 0 0,0-1 0,1 1 0,-1 0 0,0 0 0,0 0 0,0 0 0,0 0 0,0-1 0,0 1 0,0 0 0,0 0 0,1 0 0,-1 0 0,0 0 0,0 0 0,0-1 0,0 1 0,1 0 0,-1 0 0,9-9 0,-8 9 0,28-24 0,23-18 0,-1-2 0,70-81 0,-96 84 0,-22 35 0,0 0 0,1 0 0,-1 0 0,1 1 0,1-1 0,-1 1 0,8-7 0,-32 40 0,-21 16 198,26-28-458,0 0-1,1 0 1,1 1-1,0 1 0,-13 26 1,21-34-6566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5T15:44:34.437"/>
    </inkml:context>
    <inkml:brush xml:id="br0">
      <inkml:brushProperty name="width" value="0.05" units="cm"/>
      <inkml:brushProperty name="height" value="0.05" units="cm"/>
      <inkml:brushProperty name="color" value="#FFFFFF"/>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5T15:44:36.722"/>
    </inkml:context>
    <inkml:brush xml:id="br0">
      <inkml:brushProperty name="width" value="0.05" units="cm"/>
      <inkml:brushProperty name="height" value="0.05" units="cm"/>
      <inkml:brushProperty name="color" value="#FFFFFF"/>
    </inkml:brush>
  </inkml:definitions>
  <inkml:trace contextRef="#ctx0" brushRef="#br0">272 268 24575,'-2'2'0,"1"0"0,-1 1 0,0-1 0,1 1 0,-1 0 0,1-1 0,-2 5 0,3-6 0,0-1 0,-1 0 0,1 1 0,0-1 0,0 0 0,0 1 0,0-1 0,0 1 0,-1-1 0,1 0 0,0 1 0,0-1 0,0 0 0,0 1 0,0-1 0,0 1 0,0-1 0,0 0 0,1 1 0,-1-1 0,0 1 0,0-1 0,0 0 0,0 1 0,0-1 0,1 0 0,-1 1 0,0-1 0,0 0 0,0 1 0,1-1 0,-1 0 0,0 0 0,1 1 0,-1-1 0,0 0 0,0 0 0,1 1 0,-1-1 0,1 0 0,-1 0 0,0 0 0,1 0 0,-1 1 0,0-1 0,1 0 0,-1 0 0,1 0 0,-1 0 0,0 0 0,1 0 0,-1 0 0,0 0 0,1 0 0,-1 0 0,1-1 0,-1 1 0,0 0 0,1 0 0,-1 0 0,0 0 0,1 0 0,-1-1 0,0 1 0,1 0 0,21-9 0,-1 0 0,0-1 0,30-20 0,-18 11 0,323-202 0,-342 214 0,-11 8 0,-20 21 0,-112 121 0,-53 61 0,125-134 0,-49 79 0,99-136 0,0-1 0,1 1 0,-9 24 0,24-117 0,29-50 0,-39 128 0,-4 6 0,-9 11 0,-267 280 0,272-288 0,7-7 0,11-19 0,22-25 0,2 2 0,2 0 0,43-37 0,-55 54 0,108-99 0,264-193 0,-374 302 0,-9 5 0,1 0 0,0 1 0,1 1 0,0 1 0,16-7 0,-23 14 0,-10 6 0,-10 8 0,-7 2 0,-1-1 0,-42 24 0,43-28 0,1 0 0,1 1 0,0 1 0,0 1 0,-16 18 0,-3 13 0,-42 64 0,49-65 0,-1-1 0,-39 41 0,63-78 0,5-4 0,-1 0 0,1 2 0,-1-2 0,1 1 0,0 0 0,0-1 0,0 1 0,-2 6 0,4-9 0,0 0 0,0 0 0,0 0 0,0 0 0,0 0 0,0 1 0,0-1 0,0 0 0,0 0 0,0 0 0,0 0 0,0 0 0,0 1 0,0-1 0,0 0 0,0 0 0,0 0 0,0 0 0,0 0 0,0 1 0,0-1 0,0 0 0,0 0 0,1 0 0,-1 0 0,0 0 0,0 0 0,0 0 0,0 0 0,0 1 0,0-1 0,0 0 0,1 0 0,-1 0 0,0 0 0,0 0 0,0 0 0,0 0 0,0 0 0,1 0 0,-1 0 0,0 0 0,0 0 0,0 0 0,0 0 0,0 0 0,1 0 0,-1 0 0,0 0 0,0 0 0,0 0 0,0 0 0,0 0 0,1 0 0,-1 0 0,0 0 0,0 0 0,0-1 0,0 1 0,9-4 0,-1 0 0,0-1 0,0 0 0,0-1 0,-1-1 0,0 1 0,9-10 0,2 0 0,15-11 0,61-37 0,-87 59 110,-8 7 71,-16 10-496,9-6-1026,-8 5-5485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5T15:44:49.236"/>
    </inkml:context>
    <inkml:brush xml:id="br0">
      <inkml:brushProperty name="width" value="0.05" units="cm"/>
      <inkml:brushProperty name="height" value="0.05" units="cm"/>
      <inkml:brushProperty name="color" value="#FFFFFF"/>
    </inkml:brush>
  </inkml:definitions>
  <inkml:trace contextRef="#ctx0" brushRef="#br0">590 531 24575,'8'-6'0,"0"1"0,0-1 0,0 0 0,0 0 0,8-9 0,10-10 0,149-114 0,298-184 0,-500 349 0,-543 445 0,541-446 0,1 2 0,1 1 0,-43 57 0,61-74 0,0-1 0,-1-1 0,0 0 0,-18 12 0,-22 21 0,9-4 0,-47 35 0,45-38 0,-41 41 0,61-53 0,0-1 0,-1-1 0,0-1 0,-47 29 0,70-49 0,0 1 0,1-1 0,-1 1 0,0-1 0,0 1 0,1-1 0,-1 1 0,0-1 0,0 0 0,0 0 0,0 1 0,0-1 0,0 0 0,1 0 0,-1 0 0,0 0 0,0 0 0,0 0 0,0 0 0,0 0 0,0-1 0,0 1 0,1 0 0,-1 0 0,0-1 0,-1 0 0,1 0 0,0 0 0,1 0 0,-1 0 0,0 0 0,1 0 0,-1 0 0,1-1 0,-1 1 0,1 0 0,0 0 0,-1 0 0,1-1 0,0 1 0,0 0 0,0-1 0,0 0 0,0-8 0,1 0 0,0 1 0,5-17 0,0 5 0,1 1 0,1-1 0,1 1 0,0 1 0,2 0 0,0 0 0,22-28 0,-26 40 0,1 0 0,0 0 0,0 1 0,0 0 0,1 0 0,0 1 0,0 0 0,1 1 0,0 0 0,19-5 0,35-17 0,-63 25 0,17-9 0,-15 6 0,-12 4 0,-8 3 0,-1 1 0,1 1 0,0 1 0,0 0 0,-25 13 0,12-2 0,-54 39 0,84-56 0,0 0 0,0 0 0,0 0 0,0 0 0,0 0 0,0 0 0,0 0 0,0 0 0,0 0 0,1 0 0,-1 0 0,0 0 0,0 0 0,0 0 0,0 0 0,0 0 0,0 0 0,0 0 0,0 1 0,0-1 0,0 0 0,0 0 0,0 0 0,0 0 0,0 0 0,0 0 0,0 0 0,0 0 0,0 0 0,0 0 0,1 0 0,-1 0 0,0 1 0,0-1 0,0 0 0,0 0 0,0 0 0,0 0 0,0 0 0,0 0 0,-1 0 0,1 0 0,0 0 0,0 0 0,0 0 0,0 0 0,0 1 0,0-1 0,0 0 0,0 0 0,0 0 0,0 0 0,0 0 0,0 0 0,0 0 0,0 0 0,0 0 0,0 0 0,0 0 0,0 0 0,13-1 0,18-5 0,31-15-455,0-3 0,93-51 0,-133 63-6371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00960D-2DB2-5E48-B9D5-C87AB6F410A3}" type="datetimeFigureOut">
              <a:rPr lang="en-US" smtClean="0"/>
              <a:t>5/5/2023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FF3E25-F2C7-6E45-9230-9C9AC3A1FB96}" type="slidenum">
              <a:rPr lang="en-US" smtClean="0"/>
              <a:t>‹#›</a:t>
            </a:fld>
            <a:endParaRPr lang="en-US"/>
          </a:p>
        </p:txBody>
      </p:sp>
    </p:spTree>
    <p:extLst>
      <p:ext uri="{BB962C8B-B14F-4D97-AF65-F5344CB8AC3E}">
        <p14:creationId xmlns:p14="http://schemas.microsoft.com/office/powerpoint/2010/main" val="2671219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FF3E25-F2C7-6E45-9230-9C9AC3A1FB96}" type="slidenum">
              <a:rPr lang="en-US" smtClean="0"/>
              <a:t>1</a:t>
            </a:fld>
            <a:endParaRPr lang="en-US"/>
          </a:p>
        </p:txBody>
      </p:sp>
    </p:spTree>
    <p:extLst>
      <p:ext uri="{BB962C8B-B14F-4D97-AF65-F5344CB8AC3E}">
        <p14:creationId xmlns:p14="http://schemas.microsoft.com/office/powerpoint/2010/main" val="1371163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To boost customer experience, CI efficiency, and productivity, while reducing stress and fostering inclusion. </a:t>
            </a:r>
          </a:p>
          <a:p>
            <a:pPr marL="171450" indent="-171450" algn="l">
              <a:buFont typeface="Arial" panose="020B0604020202020204" pitchFamily="34" charset="0"/>
              <a:buChar char="•"/>
            </a:pPr>
            <a:r>
              <a:rPr lang="en-US" b="0" i="0">
                <a:solidFill>
                  <a:srgbClr val="111111"/>
                </a:solidFill>
                <a:effectLst/>
                <a:latin typeface="-apple-system"/>
              </a:rPr>
              <a:t>With our proposal we can reduce customer response time by 20% and expedite requests like card balance and report stolen cards. </a:t>
            </a:r>
          </a:p>
          <a:p>
            <a:pPr marL="171450" indent="-171450" algn="l">
              <a:buFont typeface="Arial" panose="020B0604020202020204" pitchFamily="34" charset="0"/>
              <a:buChar char="•"/>
            </a:pPr>
            <a:r>
              <a:rPr lang="en-US" b="0" i="0">
                <a:solidFill>
                  <a:srgbClr val="111111"/>
                </a:solidFill>
                <a:effectLst/>
                <a:latin typeface="-apple-system"/>
              </a:rPr>
              <a:t>TAS facilitates multilingual support to promote equity and inclusion. </a:t>
            </a:r>
          </a:p>
          <a:p>
            <a:pPr marL="171450" indent="-171450" algn="l">
              <a:buFont typeface="Arial" panose="020B0604020202020204" pitchFamily="34" charset="0"/>
              <a:buChar char="•"/>
            </a:pPr>
            <a:r>
              <a:rPr lang="en-US" b="0" i="0">
                <a:solidFill>
                  <a:srgbClr val="111111"/>
                </a:solidFill>
                <a:effectLst/>
                <a:latin typeface="-apple-system"/>
              </a:rPr>
              <a:t>We can measure what matters to our customers by facilitating the analysis of requests and understand better the customer sentiment</a:t>
            </a:r>
          </a:p>
          <a:p>
            <a:endParaRPr lang="en-US"/>
          </a:p>
        </p:txBody>
      </p:sp>
      <p:sp>
        <p:nvSpPr>
          <p:cNvPr id="4" name="Slide Number Placeholder 3"/>
          <p:cNvSpPr>
            <a:spLocks noGrp="1"/>
          </p:cNvSpPr>
          <p:nvPr>
            <p:ph type="sldNum" sz="quarter" idx="5"/>
          </p:nvPr>
        </p:nvSpPr>
        <p:spPr/>
        <p:txBody>
          <a:bodyPr/>
          <a:lstStyle/>
          <a:p>
            <a:fld id="{02434DB4-EB1A-45CF-A37B-1FB22A913D8F}" type="slidenum">
              <a:rPr lang="en-CA" smtClean="0"/>
              <a:t>11</a:t>
            </a:fld>
            <a:endParaRPr lang="en-CA"/>
          </a:p>
        </p:txBody>
      </p:sp>
    </p:spTree>
    <p:extLst>
      <p:ext uri="{BB962C8B-B14F-4D97-AF65-F5344CB8AC3E}">
        <p14:creationId xmlns:p14="http://schemas.microsoft.com/office/powerpoint/2010/main" val="4093560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t>One of the key pain point we identified during our research is that the CI support agent often know where to find the information, but it often take time to find the information and verify the sources. Our tool will provide a streamline approach for fact-finding and empower the CI support team and allow them to deliver the best customer service experience possible.</a:t>
            </a:r>
            <a:endParaRPr lang="en-US"/>
          </a:p>
          <a:p>
            <a:pPr marL="171450" indent="-171450">
              <a:buFont typeface="Arial" panose="020B0604020202020204" pitchFamily="34" charset="0"/>
              <a:buChar char="•"/>
            </a:pPr>
            <a:r>
              <a:rPr lang="en-US"/>
              <a:t>By empowering our Customer Information (CI) support team with the most relevant information in a timely and efficient manner, they will be able to create the best customer service experience to our customers from all channels.</a:t>
            </a:r>
          </a:p>
          <a:p>
            <a:pPr marL="171450" indent="-171450">
              <a:buFont typeface="Arial" panose="020B0604020202020204" pitchFamily="34" charset="0"/>
              <a:buChar char="•"/>
            </a:pPr>
            <a:r>
              <a:rPr lang="en-US"/>
              <a:t>We have a quick demo to demonstrate the core idea of our solution and how we can leverage the latest technologies using artificial intelligence with large language models to bring valuable information to our CI team.</a:t>
            </a:r>
            <a:endParaRPr lang="en-CA"/>
          </a:p>
          <a:p>
            <a:pPr marL="171450" indent="-171450">
              <a:buFont typeface="Arial" panose="020B0604020202020204" pitchFamily="34" charset="0"/>
              <a:buChar char="•"/>
            </a:pPr>
            <a:r>
              <a:rPr lang="en-CA"/>
              <a:t>I will first show a video of the demo, and then I will explain how each component works and how it can be integrated into existing business processes.</a:t>
            </a:r>
          </a:p>
          <a:p>
            <a:pPr marL="171450" indent="-171450">
              <a:buFont typeface="Arial" panose="020B0604020202020204" pitchFamily="34" charset="0"/>
              <a:buChar char="•"/>
            </a:pPr>
            <a:r>
              <a:rPr lang="en-CA"/>
              <a:t>This demo is about a common theme related to how to pay for transit on our system, which is a frequent question both our CI and compass call centre receive.</a:t>
            </a:r>
          </a:p>
        </p:txBody>
      </p:sp>
      <p:sp>
        <p:nvSpPr>
          <p:cNvPr id="4" name="Slide Number Placeholder 3"/>
          <p:cNvSpPr>
            <a:spLocks noGrp="1"/>
          </p:cNvSpPr>
          <p:nvPr>
            <p:ph type="sldNum" sz="quarter" idx="5"/>
          </p:nvPr>
        </p:nvSpPr>
        <p:spPr/>
        <p:txBody>
          <a:bodyPr/>
          <a:lstStyle/>
          <a:p>
            <a:fld id="{FDFF3E25-F2C7-6E45-9230-9C9AC3A1FB96}" type="slidenum">
              <a:rPr lang="en-US" smtClean="0"/>
              <a:t>12</a:t>
            </a:fld>
            <a:endParaRPr lang="en-US"/>
          </a:p>
        </p:txBody>
      </p:sp>
    </p:spTree>
    <p:extLst>
      <p:ext uri="{BB962C8B-B14F-4D97-AF65-F5344CB8AC3E}">
        <p14:creationId xmlns:p14="http://schemas.microsoft.com/office/powerpoint/2010/main" val="3367760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t>One of the key pain point we identified during our research is that the CI support agent often know where to find the information, but it often take time to find the information and verify the sources. Our tool will provide a streamline approach for fact-finding and empower the CI support team and allow them to deliver the best customer service experience possible.</a:t>
            </a:r>
            <a:endParaRPr lang="en-US"/>
          </a:p>
          <a:p>
            <a:pPr marL="171450" indent="-171450">
              <a:buFont typeface="Arial" panose="020B0604020202020204" pitchFamily="34" charset="0"/>
              <a:buChar char="•"/>
            </a:pPr>
            <a:r>
              <a:rPr lang="en-US"/>
              <a:t>By empowering our Customer Information (CI) support team with the most relevant information in a timely and efficient manner, they will be able to create the best customer service experience to our customers from all channels.</a:t>
            </a:r>
          </a:p>
          <a:p>
            <a:pPr marL="171450" indent="-171450">
              <a:buFont typeface="Arial" panose="020B0604020202020204" pitchFamily="34" charset="0"/>
              <a:buChar char="•"/>
            </a:pPr>
            <a:r>
              <a:rPr lang="en-US"/>
              <a:t>We have a quick demo to demonstrate the core idea of our solution and how we can leverage the latest technologies using artificial intelligence with large language models to bring valuable information to our CI team.</a:t>
            </a:r>
            <a:endParaRPr lang="en-CA"/>
          </a:p>
          <a:p>
            <a:pPr marL="171450" indent="-171450">
              <a:buFont typeface="Arial" panose="020B0604020202020204" pitchFamily="34" charset="0"/>
              <a:buChar char="•"/>
            </a:pPr>
            <a:r>
              <a:rPr lang="en-CA"/>
              <a:t>I will first show a video of the demo, and then I will explain how each component works and how it can be integrated into existing business processes.</a:t>
            </a:r>
          </a:p>
          <a:p>
            <a:pPr marL="171450" indent="-171450">
              <a:buFont typeface="Arial" panose="020B0604020202020204" pitchFamily="34" charset="0"/>
              <a:buChar char="•"/>
            </a:pPr>
            <a:r>
              <a:rPr lang="en-CA"/>
              <a:t>This demo is about a common theme related to how to pay for transit on our system, which is a frequent question both our CI and compass call centre receive.</a:t>
            </a:r>
          </a:p>
        </p:txBody>
      </p:sp>
      <p:sp>
        <p:nvSpPr>
          <p:cNvPr id="4" name="Slide Number Placeholder 3"/>
          <p:cNvSpPr>
            <a:spLocks noGrp="1"/>
          </p:cNvSpPr>
          <p:nvPr>
            <p:ph type="sldNum" sz="quarter" idx="5"/>
          </p:nvPr>
        </p:nvSpPr>
        <p:spPr/>
        <p:txBody>
          <a:bodyPr/>
          <a:lstStyle/>
          <a:p>
            <a:fld id="{FDFF3E25-F2C7-6E45-9230-9C9AC3A1FB96}" type="slidenum">
              <a:rPr lang="en-US" smtClean="0"/>
              <a:t>13</a:t>
            </a:fld>
            <a:endParaRPr lang="en-US"/>
          </a:p>
        </p:txBody>
      </p:sp>
    </p:spTree>
    <p:extLst>
      <p:ext uri="{BB962C8B-B14F-4D97-AF65-F5344CB8AC3E}">
        <p14:creationId xmlns:p14="http://schemas.microsoft.com/office/powerpoint/2010/main" val="3308815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When our customer submit an inquiry through our website, the TAS solution will delegate a virtual assistant to categorize the customer query into different categories and urgency, helping our customer support software to better prioritize customer requests.</a:t>
            </a:r>
          </a:p>
          <a:p>
            <a:pPr marL="171450" indent="-171450">
              <a:buFont typeface="Arial" panose="020B0604020202020204" pitchFamily="34" charset="0"/>
              <a:buChar char="•"/>
            </a:pPr>
            <a:r>
              <a:rPr lang="en-US"/>
              <a:t>Then, the TAS solution will search on various knowledge databases such as the web to obtain facts relevant to the customer’s question. Once TAS has obtained enough information, it will summarize the relevant information and provide that to our CI team.</a:t>
            </a:r>
          </a:p>
        </p:txBody>
      </p:sp>
      <p:sp>
        <p:nvSpPr>
          <p:cNvPr id="4" name="Slide Number Placeholder 3"/>
          <p:cNvSpPr>
            <a:spLocks noGrp="1"/>
          </p:cNvSpPr>
          <p:nvPr>
            <p:ph type="sldNum" sz="quarter" idx="5"/>
          </p:nvPr>
        </p:nvSpPr>
        <p:spPr/>
        <p:txBody>
          <a:bodyPr/>
          <a:lstStyle/>
          <a:p>
            <a:fld id="{FDFF3E25-F2C7-6E45-9230-9C9AC3A1FB96}" type="slidenum">
              <a:rPr lang="en-US" smtClean="0"/>
              <a:t>14</a:t>
            </a:fld>
            <a:endParaRPr lang="en-US"/>
          </a:p>
        </p:txBody>
      </p:sp>
    </p:spTree>
    <p:extLst>
      <p:ext uri="{BB962C8B-B14F-4D97-AF65-F5344CB8AC3E}">
        <p14:creationId xmlns:p14="http://schemas.microsoft.com/office/powerpoint/2010/main" val="3355212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the time the customer’s question reaches the CI team, the CI team will have all the relevant information at the right level of detail ready to be served to our customer. Armed with the relevant and timely information, our CI team will be able to focus on providing excellent customer service experience.</a:t>
            </a:r>
          </a:p>
        </p:txBody>
      </p:sp>
      <p:sp>
        <p:nvSpPr>
          <p:cNvPr id="4" name="Slide Number Placeholder 3"/>
          <p:cNvSpPr>
            <a:spLocks noGrp="1"/>
          </p:cNvSpPr>
          <p:nvPr>
            <p:ph type="sldNum" sz="quarter" idx="5"/>
          </p:nvPr>
        </p:nvSpPr>
        <p:spPr/>
        <p:txBody>
          <a:bodyPr/>
          <a:lstStyle/>
          <a:p>
            <a:fld id="{FDFF3E25-F2C7-6E45-9230-9C9AC3A1FB96}" type="slidenum">
              <a:rPr lang="en-US" smtClean="0"/>
              <a:t>15</a:t>
            </a:fld>
            <a:endParaRPr lang="en-US"/>
          </a:p>
        </p:txBody>
      </p:sp>
    </p:spTree>
    <p:extLst>
      <p:ext uri="{BB962C8B-B14F-4D97-AF65-F5344CB8AC3E}">
        <p14:creationId xmlns:p14="http://schemas.microsoft.com/office/powerpoint/2010/main" val="315361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foundation of TAS is the information and knowledge databases consist of a variety of sources such as the web, our </a:t>
            </a:r>
            <a:r>
              <a:rPr lang="en-US" err="1"/>
              <a:t>translink</a:t>
            </a:r>
            <a:r>
              <a:rPr lang="en-US"/>
              <a:t> public documents, the compass card customer relations management software, and the </a:t>
            </a:r>
            <a:r>
              <a:rPr lang="en-US" err="1"/>
              <a:t>translink</a:t>
            </a:r>
            <a:r>
              <a:rPr lang="en-US"/>
              <a:t> GTFS information.</a:t>
            </a:r>
          </a:p>
          <a:p>
            <a:pPr marL="171450" indent="-171450">
              <a:buFont typeface="Arial" panose="020B0604020202020204" pitchFamily="34" charset="0"/>
              <a:buChar char="•"/>
            </a:pPr>
            <a:r>
              <a:rPr lang="en-US"/>
              <a:t>Armed with the strong foundation of authoritative facts, our TAS system can provide accurate data summarization and sentiment analysis to enhance the information our CI team has access to.</a:t>
            </a:r>
          </a:p>
          <a:p>
            <a:pPr marL="171450" indent="-171450">
              <a:buFont typeface="Arial" panose="020B0604020202020204" pitchFamily="34" charset="0"/>
              <a:buChar char="•"/>
            </a:pPr>
            <a:r>
              <a:rPr lang="en-US"/>
              <a:t>Moreover, the power of AI can enhance the accessibility of our communication channels with our customers by providing voice and text services as well as translation services on demand.</a:t>
            </a:r>
          </a:p>
          <a:p>
            <a:pPr marL="171450" indent="-171450">
              <a:buFont typeface="Arial" panose="020B0604020202020204" pitchFamily="34" charset="0"/>
              <a:buChar char="•"/>
            </a:pPr>
            <a:r>
              <a:rPr lang="en-US"/>
              <a:t>Finally, our TAS system can be used to perform metric evaluations and sentiment tagging to enhance CI team’s reporting capability, so management team can make informed decision regarding training and resourcing.</a:t>
            </a:r>
          </a:p>
        </p:txBody>
      </p:sp>
      <p:sp>
        <p:nvSpPr>
          <p:cNvPr id="4" name="Slide Number Placeholder 3"/>
          <p:cNvSpPr>
            <a:spLocks noGrp="1"/>
          </p:cNvSpPr>
          <p:nvPr>
            <p:ph type="sldNum" sz="quarter" idx="5"/>
          </p:nvPr>
        </p:nvSpPr>
        <p:spPr/>
        <p:txBody>
          <a:bodyPr/>
          <a:lstStyle/>
          <a:p>
            <a:fld id="{FDFF3E25-F2C7-6E45-9230-9C9AC3A1FB96}" type="slidenum">
              <a:rPr lang="en-US" smtClean="0"/>
              <a:t>16</a:t>
            </a:fld>
            <a:endParaRPr lang="en-US"/>
          </a:p>
        </p:txBody>
      </p:sp>
    </p:spTree>
    <p:extLst>
      <p:ext uri="{BB962C8B-B14F-4D97-AF65-F5344CB8AC3E}">
        <p14:creationId xmlns:p14="http://schemas.microsoft.com/office/powerpoint/2010/main" val="2127974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For reporting, we can provide sentiment analysis of our chat with the customer using LLMs. Giving our organization a deeper view of how we are interacting with our customers and how we can improve. It’s also a great way to evaluate whether our training exercises and business processes align with the goal of improving customer experiences.</a:t>
            </a:r>
          </a:p>
        </p:txBody>
      </p:sp>
      <p:sp>
        <p:nvSpPr>
          <p:cNvPr id="4" name="Slide Number Placeholder 3"/>
          <p:cNvSpPr>
            <a:spLocks noGrp="1"/>
          </p:cNvSpPr>
          <p:nvPr>
            <p:ph type="sldNum" sz="quarter" idx="5"/>
          </p:nvPr>
        </p:nvSpPr>
        <p:spPr/>
        <p:txBody>
          <a:bodyPr/>
          <a:lstStyle/>
          <a:p>
            <a:fld id="{FDFF3E25-F2C7-6E45-9230-9C9AC3A1FB96}" type="slidenum">
              <a:rPr lang="en-US" smtClean="0"/>
              <a:t>17</a:t>
            </a:fld>
            <a:endParaRPr lang="en-US"/>
          </a:p>
        </p:txBody>
      </p:sp>
    </p:spTree>
    <p:extLst>
      <p:ext uri="{BB962C8B-B14F-4D97-AF65-F5344CB8AC3E}">
        <p14:creationId xmlns:p14="http://schemas.microsoft.com/office/powerpoint/2010/main" val="886498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CI support team, operators and police are </a:t>
            </a:r>
            <a:r>
              <a:rPr lang="en-US" err="1"/>
              <a:t>Translink’s</a:t>
            </a:r>
            <a:r>
              <a:rPr lang="en-US"/>
              <a:t> face and voice. TAS will give our CI team the tools to provide an excellent transit experience when our customers need it.</a:t>
            </a:r>
          </a:p>
          <a:p>
            <a:endParaRPr lang="en-US"/>
          </a:p>
          <a:p>
            <a:r>
              <a:rPr lang="en-US"/>
              <a:t>We have a video of the demo, and it’s functional! If you are interested, we are happy to answer any questions about that as well.</a:t>
            </a:r>
          </a:p>
        </p:txBody>
      </p:sp>
      <p:sp>
        <p:nvSpPr>
          <p:cNvPr id="4" name="Slide Number Placeholder 3"/>
          <p:cNvSpPr>
            <a:spLocks noGrp="1"/>
          </p:cNvSpPr>
          <p:nvPr>
            <p:ph type="sldNum" sz="quarter" idx="5"/>
          </p:nvPr>
        </p:nvSpPr>
        <p:spPr/>
        <p:txBody>
          <a:bodyPr/>
          <a:lstStyle/>
          <a:p>
            <a:fld id="{02434DB4-EB1A-45CF-A37B-1FB22A913D8F}" type="slidenum">
              <a:rPr lang="en-CA" smtClean="0"/>
              <a:t>18</a:t>
            </a:fld>
            <a:endParaRPr lang="en-CA"/>
          </a:p>
        </p:txBody>
      </p:sp>
    </p:spTree>
    <p:extLst>
      <p:ext uri="{BB962C8B-B14F-4D97-AF65-F5344CB8AC3E}">
        <p14:creationId xmlns:p14="http://schemas.microsoft.com/office/powerpoint/2010/main" val="3051939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FF3E25-F2C7-6E45-9230-9C9AC3A1FB96}" type="slidenum">
              <a:rPr lang="en-US" smtClean="0"/>
              <a:t>19</a:t>
            </a:fld>
            <a:endParaRPr lang="en-US"/>
          </a:p>
        </p:txBody>
      </p:sp>
    </p:spTree>
    <p:extLst>
      <p:ext uri="{BB962C8B-B14F-4D97-AF65-F5344CB8AC3E}">
        <p14:creationId xmlns:p14="http://schemas.microsoft.com/office/powerpoint/2010/main" val="1404543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Translation Services</a:t>
            </a:r>
            <a:endParaRPr lang="en-US"/>
          </a:p>
        </p:txBody>
      </p:sp>
      <p:sp>
        <p:nvSpPr>
          <p:cNvPr id="4" name="Slide Number Placeholder 3"/>
          <p:cNvSpPr>
            <a:spLocks noGrp="1"/>
          </p:cNvSpPr>
          <p:nvPr>
            <p:ph type="sldNum" sz="quarter" idx="5"/>
          </p:nvPr>
        </p:nvSpPr>
        <p:spPr/>
        <p:txBody>
          <a:bodyPr/>
          <a:lstStyle/>
          <a:p>
            <a:fld id="{FDFF3E25-F2C7-6E45-9230-9C9AC3A1FB96}" type="slidenum">
              <a:rPr lang="en-US" smtClean="0"/>
              <a:t>22</a:t>
            </a:fld>
            <a:endParaRPr lang="en-US"/>
          </a:p>
        </p:txBody>
      </p:sp>
    </p:spTree>
    <p:extLst>
      <p:ext uri="{BB962C8B-B14F-4D97-AF65-F5344CB8AC3E}">
        <p14:creationId xmlns:p14="http://schemas.microsoft.com/office/powerpoint/2010/main" val="2819736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consulted with both Compass Customer Centre and CI to understand how our customers communicate feedback, questions, or alerts to us. </a:t>
            </a:r>
          </a:p>
          <a:p>
            <a:r>
              <a:rPr lang="en-US"/>
              <a:t>For instance, a customer may have multiple inquiries. They may call Compass call </a:t>
            </a:r>
            <a:r>
              <a:rPr lang="en-US" err="1"/>
              <a:t>centre</a:t>
            </a:r>
            <a:r>
              <a:rPr lang="en-US"/>
              <a:t> to check their balance and ask other questions. The agent may need to look up their support documents or search on TransLink.ca for information. They may also need to forward the request to customer information services in case of alerts. Customer information then evaluates the situation, categorizes the request, and may need to send it to other TransLink departments and wait for replies…</a:t>
            </a:r>
            <a:endParaRPr lang="en-US">
              <a:cs typeface="Calibri"/>
            </a:endParaRPr>
          </a:p>
          <a:p>
            <a:r>
              <a:rPr lang="en-US"/>
              <a:t>As you can see… </a:t>
            </a:r>
            <a:endParaRPr lang="en-US">
              <a:cs typeface="Calibri"/>
            </a:endParaRPr>
          </a:p>
        </p:txBody>
      </p:sp>
      <p:sp>
        <p:nvSpPr>
          <p:cNvPr id="4" name="Slide Number Placeholder 3"/>
          <p:cNvSpPr>
            <a:spLocks noGrp="1"/>
          </p:cNvSpPr>
          <p:nvPr>
            <p:ph type="sldNum" sz="quarter" idx="5"/>
          </p:nvPr>
        </p:nvSpPr>
        <p:spPr/>
        <p:txBody>
          <a:bodyPr/>
          <a:lstStyle/>
          <a:p>
            <a:fld id="{02434DB4-EB1A-45CF-A37B-1FB22A913D8F}" type="slidenum">
              <a:rPr lang="en-CA" smtClean="0"/>
              <a:t>3</a:t>
            </a:fld>
            <a:endParaRPr lang="en-CA"/>
          </a:p>
        </p:txBody>
      </p:sp>
    </p:spTree>
    <p:extLst>
      <p:ext uri="{BB962C8B-B14F-4D97-AF65-F5344CB8AC3E}">
        <p14:creationId xmlns:p14="http://schemas.microsoft.com/office/powerpoint/2010/main" val="379664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434DB4-EB1A-45CF-A37B-1FB22A913D8F}" type="slidenum">
              <a:rPr lang="en-CA" smtClean="0"/>
              <a:t>23</a:t>
            </a:fld>
            <a:endParaRPr lang="en-CA"/>
          </a:p>
        </p:txBody>
      </p:sp>
    </p:spTree>
    <p:extLst>
      <p:ext uri="{BB962C8B-B14F-4D97-AF65-F5344CB8AC3E}">
        <p14:creationId xmlns:p14="http://schemas.microsoft.com/office/powerpoint/2010/main" val="693748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FF3E25-F2C7-6E45-9230-9C9AC3A1FB96}" type="slidenum">
              <a:rPr lang="en-US" smtClean="0"/>
              <a:t>26</a:t>
            </a:fld>
            <a:endParaRPr lang="en-US"/>
          </a:p>
        </p:txBody>
      </p:sp>
    </p:spTree>
    <p:extLst>
      <p:ext uri="{BB962C8B-B14F-4D97-AF65-F5344CB8AC3E}">
        <p14:creationId xmlns:p14="http://schemas.microsoft.com/office/powerpoint/2010/main" val="4049157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2434DB4-EB1A-45CF-A37B-1FB22A913D8F}" type="slidenum">
              <a:rPr lang="en-CA" smtClean="0"/>
              <a:t>27</a:t>
            </a:fld>
            <a:endParaRPr lang="en-CA"/>
          </a:p>
        </p:txBody>
      </p:sp>
    </p:spTree>
    <p:extLst>
      <p:ext uri="{BB962C8B-B14F-4D97-AF65-F5344CB8AC3E}">
        <p14:creationId xmlns:p14="http://schemas.microsoft.com/office/powerpoint/2010/main" val="808088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Important wording and framing:</a:t>
            </a:r>
            <a:br>
              <a:rPr lang="en-US"/>
            </a:br>
            <a:r>
              <a:rPr lang="en-US"/>
              <a:t>The more we appreciate and acknowledge our customers’ unique needs and desires, the more we can create infrastructure, services, programs, and amenities that serve them better. </a:t>
            </a:r>
          </a:p>
          <a:p>
            <a:r>
              <a:rPr lang="en-US"/>
              <a:t>New to this plan is a further dedication to customer experience, including the creation of a new team with a dedicated budget that will focus on resolving customer issues, compiling customer metrics for distribution across the enterprise, and ensuring that TransLink is transparent with all of the decisions we are making around the customer experience.</a:t>
            </a:r>
          </a:p>
          <a:p>
            <a:r>
              <a:rPr lang="en-US"/>
              <a:t>Every decision we make – planning, investing, delivering our services is done with the customer in mind.</a:t>
            </a:r>
          </a:p>
          <a:p>
            <a:r>
              <a:rPr lang="en-US"/>
              <a:t>Dug even deeper into how we can better understand our customers. We have taken deliberate, measured steps to gain a more nuanced understanding of our customers, including travel behaviours, pain points, decision drivers, and moments that matter. With these insights, we can better prioritize our projects, initiatives, and investments that directly address our customers’ wants and needs.</a:t>
            </a:r>
            <a:br>
              <a:rPr lang="en-US"/>
            </a:br>
            <a:r>
              <a:rPr lang="en-US"/>
              <a:t>Our customers are one of our best sources for insight and feedback. They’re the linchpin in identifying opportunities that go above and beyond to deliver a better transit experience. </a:t>
            </a:r>
          </a:p>
          <a:p>
            <a:endParaRPr lang="en-US"/>
          </a:p>
          <a:p>
            <a:r>
              <a:rPr lang="en-US"/>
              <a:t>Safe and Pleasant: Actions: Develop a Customer Urgent Response Team during any major disruptions or delays</a:t>
            </a:r>
          </a:p>
          <a:p>
            <a:r>
              <a:rPr lang="en-US"/>
              <a:t>Areas of opportunity- Offer cleanliness and maintenance QR codes and/or a hotline for customers and employees to inform TransLink about cleaning or other maintenance required across the system </a:t>
            </a:r>
          </a:p>
        </p:txBody>
      </p:sp>
      <p:sp>
        <p:nvSpPr>
          <p:cNvPr id="4" name="Slide Number Placeholder 3"/>
          <p:cNvSpPr>
            <a:spLocks noGrp="1"/>
          </p:cNvSpPr>
          <p:nvPr>
            <p:ph type="sldNum" sz="quarter" idx="5"/>
          </p:nvPr>
        </p:nvSpPr>
        <p:spPr/>
        <p:txBody>
          <a:bodyPr/>
          <a:lstStyle/>
          <a:p>
            <a:fld id="{FDFF3E25-F2C7-6E45-9230-9C9AC3A1FB96}" type="slidenum">
              <a:rPr lang="en-US" smtClean="0"/>
              <a:t>28</a:t>
            </a:fld>
            <a:endParaRPr lang="en-US"/>
          </a:p>
        </p:txBody>
      </p:sp>
    </p:spTree>
    <p:extLst>
      <p:ext uri="{BB962C8B-B14F-4D97-AF65-F5344CB8AC3E}">
        <p14:creationId xmlns:p14="http://schemas.microsoft.com/office/powerpoint/2010/main" val="2541498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Important wording and framing:</a:t>
            </a:r>
            <a:br>
              <a:rPr lang="en-US"/>
            </a:br>
            <a:r>
              <a:rPr lang="en-US"/>
              <a:t>The more we appreciate and acknowledge our customers’ unique needs and desires, the more we can create infrastructure, services, programs, and amenities that serve them better. </a:t>
            </a:r>
          </a:p>
          <a:p>
            <a:r>
              <a:rPr lang="en-US"/>
              <a:t>New to this plan is a further dedication to customer experience, including the creation of a new team with a dedicated budget that will focus on resolving customer issues, compiling customer metrics for distribution across the enterprise, and ensuring that TransLink is transparent with all of the decisions we are making around the customer experience.</a:t>
            </a:r>
          </a:p>
          <a:p>
            <a:r>
              <a:rPr lang="en-US"/>
              <a:t>Every decision we make – planning, investing, delivering our services is done with the customer in mind.</a:t>
            </a:r>
          </a:p>
          <a:p>
            <a:r>
              <a:rPr lang="en-US"/>
              <a:t>Dug even deeper into how we can better understand our customers. We have taken deliberate, measured steps to gain a more nuanced understanding of our customers, including travel behaviours, pain points, decision drivers, and moments that matter. With these insights, we can better prioritize our projects, initiatives, and investments that directly address our customers’ wants and needs.</a:t>
            </a:r>
            <a:br>
              <a:rPr lang="en-US"/>
            </a:br>
            <a:r>
              <a:rPr lang="en-US"/>
              <a:t>Our customers are one of our best sources for insight and feedback. They’re the linchpin in identifying opportunities that go above and beyond to deliver a better transit experience. </a:t>
            </a:r>
          </a:p>
          <a:p>
            <a:endParaRPr lang="en-US"/>
          </a:p>
          <a:p>
            <a:r>
              <a:rPr lang="en-US"/>
              <a:t>Safe and Pleasant: Actions: Develop a Customer Urgent Response Team during any major disruptions or delays</a:t>
            </a:r>
          </a:p>
          <a:p>
            <a:r>
              <a:rPr lang="en-US"/>
              <a:t>Areas of opportunity- Offer cleanliness and maintenance QR codes and/or a hotline for customers and employees to inform TransLink about cleaning or other maintenance required across the system </a:t>
            </a:r>
          </a:p>
        </p:txBody>
      </p:sp>
      <p:sp>
        <p:nvSpPr>
          <p:cNvPr id="4" name="Slide Number Placeholder 3"/>
          <p:cNvSpPr>
            <a:spLocks noGrp="1"/>
          </p:cNvSpPr>
          <p:nvPr>
            <p:ph type="sldNum" sz="quarter" idx="5"/>
          </p:nvPr>
        </p:nvSpPr>
        <p:spPr/>
        <p:txBody>
          <a:bodyPr/>
          <a:lstStyle/>
          <a:p>
            <a:fld id="{FDFF3E25-F2C7-6E45-9230-9C9AC3A1FB96}" type="slidenum">
              <a:rPr lang="en-US" smtClean="0"/>
              <a:t>29</a:t>
            </a:fld>
            <a:endParaRPr lang="en-US"/>
          </a:p>
        </p:txBody>
      </p:sp>
    </p:spTree>
    <p:extLst>
      <p:ext uri="{BB962C8B-B14F-4D97-AF65-F5344CB8AC3E}">
        <p14:creationId xmlns:p14="http://schemas.microsoft.com/office/powerpoint/2010/main" val="139790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it doesn’t stop there – we will continue to listen to what you, our customers, have to say, and we will use your valuable insight to </a:t>
            </a:r>
            <a:r>
              <a:rPr lang="en-US" err="1"/>
              <a:t>fnd</a:t>
            </a:r>
            <a:r>
              <a:rPr lang="en-US"/>
              <a:t> ways to improve our system while keeping you in the loop every step of the way. We know the importance of being transparent with the work we are doing and we will report back on our progress while being open and honest with you on what is working and what we’re still trying to improve. </a:t>
            </a:r>
          </a:p>
        </p:txBody>
      </p:sp>
      <p:sp>
        <p:nvSpPr>
          <p:cNvPr id="4" name="Slide Number Placeholder 3"/>
          <p:cNvSpPr>
            <a:spLocks noGrp="1"/>
          </p:cNvSpPr>
          <p:nvPr>
            <p:ph type="sldNum" sz="quarter" idx="5"/>
          </p:nvPr>
        </p:nvSpPr>
        <p:spPr/>
        <p:txBody>
          <a:bodyPr/>
          <a:lstStyle/>
          <a:p>
            <a:fld id="{FDFF3E25-F2C7-6E45-9230-9C9AC3A1FB96}" type="slidenum">
              <a:rPr lang="en-US" smtClean="0"/>
              <a:t>30</a:t>
            </a:fld>
            <a:endParaRPr lang="en-US"/>
          </a:p>
        </p:txBody>
      </p:sp>
    </p:spTree>
    <p:extLst>
      <p:ext uri="{BB962C8B-B14F-4D97-AF65-F5344CB8AC3E}">
        <p14:creationId xmlns:p14="http://schemas.microsoft.com/office/powerpoint/2010/main" val="847586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Bo</a:t>
            </a:r>
            <a:endParaRPr lang="en-US"/>
          </a:p>
        </p:txBody>
      </p:sp>
      <p:sp>
        <p:nvSpPr>
          <p:cNvPr id="4" name="Slide Number Placeholder 3"/>
          <p:cNvSpPr>
            <a:spLocks noGrp="1"/>
          </p:cNvSpPr>
          <p:nvPr>
            <p:ph type="sldNum" sz="quarter" idx="5"/>
          </p:nvPr>
        </p:nvSpPr>
        <p:spPr/>
        <p:txBody>
          <a:bodyPr/>
          <a:lstStyle/>
          <a:p>
            <a:fld id="{FDFF3E25-F2C7-6E45-9230-9C9AC3A1FB96}" type="slidenum">
              <a:rPr lang="en-US" smtClean="0"/>
              <a:t>32</a:t>
            </a:fld>
            <a:endParaRPr lang="en-US"/>
          </a:p>
        </p:txBody>
      </p:sp>
    </p:spTree>
    <p:extLst>
      <p:ext uri="{BB962C8B-B14F-4D97-AF65-F5344CB8AC3E}">
        <p14:creationId xmlns:p14="http://schemas.microsoft.com/office/powerpoint/2010/main" val="331300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Bo</a:t>
            </a:r>
            <a:endParaRPr lang="en-US"/>
          </a:p>
        </p:txBody>
      </p:sp>
      <p:sp>
        <p:nvSpPr>
          <p:cNvPr id="4" name="Slide Number Placeholder 3"/>
          <p:cNvSpPr>
            <a:spLocks noGrp="1"/>
          </p:cNvSpPr>
          <p:nvPr>
            <p:ph type="sldNum" sz="quarter" idx="5"/>
          </p:nvPr>
        </p:nvSpPr>
        <p:spPr/>
        <p:txBody>
          <a:bodyPr/>
          <a:lstStyle/>
          <a:p>
            <a:fld id="{FDFF3E25-F2C7-6E45-9230-9C9AC3A1FB96}" type="slidenum">
              <a:rPr lang="en-US" smtClean="0"/>
              <a:t>33</a:t>
            </a:fld>
            <a:endParaRPr lang="en-US"/>
          </a:p>
        </p:txBody>
      </p:sp>
    </p:spTree>
    <p:extLst>
      <p:ext uri="{BB962C8B-B14F-4D97-AF65-F5344CB8AC3E}">
        <p14:creationId xmlns:p14="http://schemas.microsoft.com/office/powerpoint/2010/main" val="2916527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Bo</a:t>
            </a:r>
            <a:endParaRPr lang="en-US"/>
          </a:p>
        </p:txBody>
      </p:sp>
      <p:sp>
        <p:nvSpPr>
          <p:cNvPr id="4" name="Slide Number Placeholder 3"/>
          <p:cNvSpPr>
            <a:spLocks noGrp="1"/>
          </p:cNvSpPr>
          <p:nvPr>
            <p:ph type="sldNum" sz="quarter" idx="5"/>
          </p:nvPr>
        </p:nvSpPr>
        <p:spPr/>
        <p:txBody>
          <a:bodyPr/>
          <a:lstStyle/>
          <a:p>
            <a:fld id="{FDFF3E25-F2C7-6E45-9230-9C9AC3A1FB96}" type="slidenum">
              <a:rPr lang="en-US" smtClean="0"/>
              <a:t>34</a:t>
            </a:fld>
            <a:endParaRPr lang="en-US"/>
          </a:p>
        </p:txBody>
      </p:sp>
    </p:spTree>
    <p:extLst>
      <p:ext uri="{BB962C8B-B14F-4D97-AF65-F5344CB8AC3E}">
        <p14:creationId xmlns:p14="http://schemas.microsoft.com/office/powerpoint/2010/main" val="628435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434DB4-EB1A-45CF-A37B-1FB22A913D8F}" type="slidenum">
              <a:rPr lang="en-CA" smtClean="0"/>
              <a:t>4</a:t>
            </a:fld>
            <a:endParaRPr lang="en-CA"/>
          </a:p>
        </p:txBody>
      </p:sp>
    </p:spTree>
    <p:extLst>
      <p:ext uri="{BB962C8B-B14F-4D97-AF65-F5344CB8AC3E}">
        <p14:creationId xmlns:p14="http://schemas.microsoft.com/office/powerpoint/2010/main" val="984222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developed a solution that will enable us to deliver accurate, timely, and reliable information to our customers, simplify the process, and empower our front-end workers and customer information services. For example, our front desk will have access to a system with faster search engines.</a:t>
            </a:r>
          </a:p>
        </p:txBody>
      </p:sp>
      <p:sp>
        <p:nvSpPr>
          <p:cNvPr id="4" name="Slide Number Placeholder 3"/>
          <p:cNvSpPr>
            <a:spLocks noGrp="1"/>
          </p:cNvSpPr>
          <p:nvPr>
            <p:ph type="sldNum" sz="quarter" idx="5"/>
          </p:nvPr>
        </p:nvSpPr>
        <p:spPr/>
        <p:txBody>
          <a:bodyPr/>
          <a:lstStyle/>
          <a:p>
            <a:fld id="{02434DB4-EB1A-45CF-A37B-1FB22A913D8F}" type="slidenum">
              <a:rPr lang="en-CA" smtClean="0"/>
              <a:t>5</a:t>
            </a:fld>
            <a:endParaRPr lang="en-CA"/>
          </a:p>
        </p:txBody>
      </p:sp>
    </p:spTree>
    <p:extLst>
      <p:ext uri="{BB962C8B-B14F-4D97-AF65-F5344CB8AC3E}">
        <p14:creationId xmlns:p14="http://schemas.microsoft.com/office/powerpoint/2010/main" val="762978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system will provide call-to-text functionality, keyword highlighting, customer sentiment analysis, and quick searches for trip planning (which accounts for more than 90% of our calls).</a:t>
            </a:r>
          </a:p>
        </p:txBody>
      </p:sp>
      <p:sp>
        <p:nvSpPr>
          <p:cNvPr id="4" name="Slide Number Placeholder 3"/>
          <p:cNvSpPr>
            <a:spLocks noGrp="1"/>
          </p:cNvSpPr>
          <p:nvPr>
            <p:ph type="sldNum" sz="quarter" idx="5"/>
          </p:nvPr>
        </p:nvSpPr>
        <p:spPr/>
        <p:txBody>
          <a:bodyPr/>
          <a:lstStyle/>
          <a:p>
            <a:fld id="{02434DB4-EB1A-45CF-A37B-1FB22A913D8F}" type="slidenum">
              <a:rPr lang="en-CA" smtClean="0"/>
              <a:t>6</a:t>
            </a:fld>
            <a:endParaRPr lang="en-CA"/>
          </a:p>
        </p:txBody>
      </p:sp>
    </p:spTree>
    <p:extLst>
      <p:ext uri="{BB962C8B-B14F-4D97-AF65-F5344CB8AC3E}">
        <p14:creationId xmlns:p14="http://schemas.microsoft.com/office/powerpoint/2010/main" val="3046255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Additionally, this system will enable a direct-to-customer feature on our website that will help them get fast answers. The system will search our website and other materials, such as T2050 and strategic documents, and return responses in seconds. This tool will also support multiple languages, fostering an inclusive way to serve our customers who speak English as a second language.</a:t>
            </a:r>
          </a:p>
        </p:txBody>
      </p:sp>
      <p:sp>
        <p:nvSpPr>
          <p:cNvPr id="4" name="Slide Number Placeholder 3"/>
          <p:cNvSpPr>
            <a:spLocks noGrp="1"/>
          </p:cNvSpPr>
          <p:nvPr>
            <p:ph type="sldNum" sz="quarter" idx="5"/>
          </p:nvPr>
        </p:nvSpPr>
        <p:spPr/>
        <p:txBody>
          <a:bodyPr/>
          <a:lstStyle/>
          <a:p>
            <a:fld id="{02434DB4-EB1A-45CF-A37B-1FB22A913D8F}" type="slidenum">
              <a:rPr lang="en-CA" smtClean="0"/>
              <a:t>7</a:t>
            </a:fld>
            <a:endParaRPr lang="en-CA"/>
          </a:p>
        </p:txBody>
      </p:sp>
    </p:spTree>
    <p:extLst>
      <p:ext uri="{BB962C8B-B14F-4D97-AF65-F5344CB8AC3E}">
        <p14:creationId xmlns:p14="http://schemas.microsoft.com/office/powerpoint/2010/main" val="2076554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And this is how it could look like. It is a simple way to assist our customers and CI staff in finding all the useful information we have on our website and official documents.</a:t>
            </a:r>
          </a:p>
        </p:txBody>
      </p:sp>
      <p:sp>
        <p:nvSpPr>
          <p:cNvPr id="4" name="Slide Number Placeholder 3"/>
          <p:cNvSpPr>
            <a:spLocks noGrp="1"/>
          </p:cNvSpPr>
          <p:nvPr>
            <p:ph type="sldNum" sz="quarter" idx="5"/>
          </p:nvPr>
        </p:nvSpPr>
        <p:spPr/>
        <p:txBody>
          <a:bodyPr/>
          <a:lstStyle/>
          <a:p>
            <a:fld id="{FDFF3E25-F2C7-6E45-9230-9C9AC3A1FB96}" type="slidenum">
              <a:rPr lang="en-US" smtClean="0"/>
              <a:t>8</a:t>
            </a:fld>
            <a:endParaRPr lang="en-US"/>
          </a:p>
        </p:txBody>
      </p:sp>
    </p:spTree>
    <p:extLst>
      <p:ext uri="{BB962C8B-B14F-4D97-AF65-F5344CB8AC3E}">
        <p14:creationId xmlns:p14="http://schemas.microsoft.com/office/powerpoint/2010/main" val="2879702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 if the customer information services need to handle the request or feedback, it will include context, such as urgency, suggested response, and routing options for resolution.</a:t>
            </a:r>
          </a:p>
        </p:txBody>
      </p:sp>
      <p:sp>
        <p:nvSpPr>
          <p:cNvPr id="4" name="Slide Number Placeholder 3"/>
          <p:cNvSpPr>
            <a:spLocks noGrp="1"/>
          </p:cNvSpPr>
          <p:nvPr>
            <p:ph type="sldNum" sz="quarter" idx="5"/>
          </p:nvPr>
        </p:nvSpPr>
        <p:spPr/>
        <p:txBody>
          <a:bodyPr/>
          <a:lstStyle/>
          <a:p>
            <a:fld id="{02434DB4-EB1A-45CF-A37B-1FB22A913D8F}" type="slidenum">
              <a:rPr lang="en-CA" smtClean="0"/>
              <a:t>9</a:t>
            </a:fld>
            <a:endParaRPr lang="en-CA"/>
          </a:p>
        </p:txBody>
      </p:sp>
    </p:spTree>
    <p:extLst>
      <p:ext uri="{BB962C8B-B14F-4D97-AF65-F5344CB8AC3E}">
        <p14:creationId xmlns:p14="http://schemas.microsoft.com/office/powerpoint/2010/main" val="2709228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put it simply, we want to give CI access to all the information they need in one place and with one click.</a:t>
            </a:r>
          </a:p>
        </p:txBody>
      </p:sp>
      <p:sp>
        <p:nvSpPr>
          <p:cNvPr id="4" name="Slide Number Placeholder 3"/>
          <p:cNvSpPr>
            <a:spLocks noGrp="1"/>
          </p:cNvSpPr>
          <p:nvPr>
            <p:ph type="sldNum" sz="quarter" idx="5"/>
          </p:nvPr>
        </p:nvSpPr>
        <p:spPr/>
        <p:txBody>
          <a:bodyPr/>
          <a:lstStyle/>
          <a:p>
            <a:fld id="{FDFF3E25-F2C7-6E45-9230-9C9AC3A1FB96}" type="slidenum">
              <a:rPr lang="en-US" smtClean="0"/>
              <a:t>10</a:t>
            </a:fld>
            <a:endParaRPr lang="en-US"/>
          </a:p>
        </p:txBody>
      </p:sp>
    </p:spTree>
    <p:extLst>
      <p:ext uri="{BB962C8B-B14F-4D97-AF65-F5344CB8AC3E}">
        <p14:creationId xmlns:p14="http://schemas.microsoft.com/office/powerpoint/2010/main" val="3395839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40A22-C2FB-1470-F096-A7B99559B4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88D0F5-0FFF-F07A-D63E-51384374C3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8717C3-78A0-F3FD-67B4-3BE865585BE5}"/>
              </a:ext>
            </a:extLst>
          </p:cNvPr>
          <p:cNvSpPr>
            <a:spLocks noGrp="1"/>
          </p:cNvSpPr>
          <p:nvPr>
            <p:ph type="dt" sz="half" idx="10"/>
          </p:nvPr>
        </p:nvSpPr>
        <p:spPr/>
        <p:txBody>
          <a:bodyPr/>
          <a:lstStyle/>
          <a:p>
            <a:fld id="{79A6249B-8645-3B47-9E3E-C511CCC9A545}" type="datetimeFigureOut">
              <a:rPr lang="en-US" smtClean="0"/>
              <a:t>5/5/2023</a:t>
            </a:fld>
            <a:endParaRPr lang="en-US"/>
          </a:p>
        </p:txBody>
      </p:sp>
      <p:sp>
        <p:nvSpPr>
          <p:cNvPr id="5" name="Footer Placeholder 4">
            <a:extLst>
              <a:ext uri="{FF2B5EF4-FFF2-40B4-BE49-F238E27FC236}">
                <a16:creationId xmlns:a16="http://schemas.microsoft.com/office/drawing/2014/main" id="{68ED077F-F003-9C82-B435-D1F9DF9F0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58CC16-738C-1B79-5B3C-88259F45DCB7}"/>
              </a:ext>
            </a:extLst>
          </p:cNvPr>
          <p:cNvSpPr>
            <a:spLocks noGrp="1"/>
          </p:cNvSpPr>
          <p:nvPr>
            <p:ph type="sldNum" sz="quarter" idx="12"/>
          </p:nvPr>
        </p:nvSpPr>
        <p:spPr/>
        <p:txBody>
          <a:bodyPr/>
          <a:lstStyle/>
          <a:p>
            <a:fld id="{D61E7F68-8568-3C4A-9D29-7EC5ADBBCF63}" type="slidenum">
              <a:rPr lang="en-US" smtClean="0"/>
              <a:t>‹#›</a:t>
            </a:fld>
            <a:endParaRPr lang="en-US"/>
          </a:p>
        </p:txBody>
      </p:sp>
    </p:spTree>
    <p:extLst>
      <p:ext uri="{BB962C8B-B14F-4D97-AF65-F5344CB8AC3E}">
        <p14:creationId xmlns:p14="http://schemas.microsoft.com/office/powerpoint/2010/main" val="3315144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A8947-4E0B-0598-4988-AE1FCCBB7F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7BFD2B-9F67-B1E0-292C-B883747B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5EBA9-148D-61D0-D0BA-5DE8DC4A6A0F}"/>
              </a:ext>
            </a:extLst>
          </p:cNvPr>
          <p:cNvSpPr>
            <a:spLocks noGrp="1"/>
          </p:cNvSpPr>
          <p:nvPr>
            <p:ph type="dt" sz="half" idx="10"/>
          </p:nvPr>
        </p:nvSpPr>
        <p:spPr/>
        <p:txBody>
          <a:bodyPr/>
          <a:lstStyle/>
          <a:p>
            <a:fld id="{79A6249B-8645-3B47-9E3E-C511CCC9A545}" type="datetimeFigureOut">
              <a:rPr lang="en-US" smtClean="0"/>
              <a:t>5/5/2023</a:t>
            </a:fld>
            <a:endParaRPr lang="en-US"/>
          </a:p>
        </p:txBody>
      </p:sp>
      <p:sp>
        <p:nvSpPr>
          <p:cNvPr id="5" name="Footer Placeholder 4">
            <a:extLst>
              <a:ext uri="{FF2B5EF4-FFF2-40B4-BE49-F238E27FC236}">
                <a16:creationId xmlns:a16="http://schemas.microsoft.com/office/drawing/2014/main" id="{B1A24DD7-16B3-B36B-0A18-18A51B5E3A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AB5659-B2DB-401E-7AA3-11D6C08A76ED}"/>
              </a:ext>
            </a:extLst>
          </p:cNvPr>
          <p:cNvSpPr>
            <a:spLocks noGrp="1"/>
          </p:cNvSpPr>
          <p:nvPr>
            <p:ph type="sldNum" sz="quarter" idx="12"/>
          </p:nvPr>
        </p:nvSpPr>
        <p:spPr/>
        <p:txBody>
          <a:bodyPr/>
          <a:lstStyle/>
          <a:p>
            <a:fld id="{D61E7F68-8568-3C4A-9D29-7EC5ADBBCF63}" type="slidenum">
              <a:rPr lang="en-US" smtClean="0"/>
              <a:t>‹#›</a:t>
            </a:fld>
            <a:endParaRPr lang="en-US"/>
          </a:p>
        </p:txBody>
      </p:sp>
    </p:spTree>
    <p:extLst>
      <p:ext uri="{BB962C8B-B14F-4D97-AF65-F5344CB8AC3E}">
        <p14:creationId xmlns:p14="http://schemas.microsoft.com/office/powerpoint/2010/main" val="309056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38AA69-5571-BBF1-B8A3-0C70BD80C0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10D4B2-81E2-BAB3-3E68-83BC999890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741864-7C3F-CBFF-0BD3-186F599E3E5D}"/>
              </a:ext>
            </a:extLst>
          </p:cNvPr>
          <p:cNvSpPr>
            <a:spLocks noGrp="1"/>
          </p:cNvSpPr>
          <p:nvPr>
            <p:ph type="dt" sz="half" idx="10"/>
          </p:nvPr>
        </p:nvSpPr>
        <p:spPr/>
        <p:txBody>
          <a:bodyPr/>
          <a:lstStyle/>
          <a:p>
            <a:fld id="{79A6249B-8645-3B47-9E3E-C511CCC9A545}" type="datetimeFigureOut">
              <a:rPr lang="en-US" smtClean="0"/>
              <a:t>5/5/2023</a:t>
            </a:fld>
            <a:endParaRPr lang="en-US"/>
          </a:p>
        </p:txBody>
      </p:sp>
      <p:sp>
        <p:nvSpPr>
          <p:cNvPr id="5" name="Footer Placeholder 4">
            <a:extLst>
              <a:ext uri="{FF2B5EF4-FFF2-40B4-BE49-F238E27FC236}">
                <a16:creationId xmlns:a16="http://schemas.microsoft.com/office/drawing/2014/main" id="{6365D306-DD86-62E6-241A-2DC459B91E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353A0-D145-4C0F-4A56-D5485A59FB7F}"/>
              </a:ext>
            </a:extLst>
          </p:cNvPr>
          <p:cNvSpPr>
            <a:spLocks noGrp="1"/>
          </p:cNvSpPr>
          <p:nvPr>
            <p:ph type="sldNum" sz="quarter" idx="12"/>
          </p:nvPr>
        </p:nvSpPr>
        <p:spPr/>
        <p:txBody>
          <a:bodyPr/>
          <a:lstStyle/>
          <a:p>
            <a:fld id="{D61E7F68-8568-3C4A-9D29-7EC5ADBBCF63}" type="slidenum">
              <a:rPr lang="en-US" smtClean="0"/>
              <a:t>‹#›</a:t>
            </a:fld>
            <a:endParaRPr lang="en-US"/>
          </a:p>
        </p:txBody>
      </p:sp>
    </p:spTree>
    <p:extLst>
      <p:ext uri="{BB962C8B-B14F-4D97-AF65-F5344CB8AC3E}">
        <p14:creationId xmlns:p14="http://schemas.microsoft.com/office/powerpoint/2010/main" val="3160090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64E25-9F3A-8FCC-2954-82DD3761B9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A64B1BE-2CEE-9F25-14CE-1F3C1B8430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29CBBDB3-76BD-83F9-92AC-96F08137F1BD}"/>
              </a:ext>
            </a:extLst>
          </p:cNvPr>
          <p:cNvSpPr>
            <a:spLocks noGrp="1"/>
          </p:cNvSpPr>
          <p:nvPr>
            <p:ph type="dt" sz="half" idx="10"/>
          </p:nvPr>
        </p:nvSpPr>
        <p:spPr/>
        <p:txBody>
          <a:bodyPr/>
          <a:lstStyle/>
          <a:p>
            <a:fld id="{6DCA72F7-DAFB-4DA3-8E20-1867D1BFBB09}" type="datetimeFigureOut">
              <a:rPr lang="en-CA" smtClean="0"/>
              <a:t>2023-05-05</a:t>
            </a:fld>
            <a:endParaRPr lang="en-CA"/>
          </a:p>
        </p:txBody>
      </p:sp>
      <p:sp>
        <p:nvSpPr>
          <p:cNvPr id="5" name="Footer Placeholder 4">
            <a:extLst>
              <a:ext uri="{FF2B5EF4-FFF2-40B4-BE49-F238E27FC236}">
                <a16:creationId xmlns:a16="http://schemas.microsoft.com/office/drawing/2014/main" id="{8EFECE5D-F7C2-1CBD-D5BB-9342400444E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10C1888-6D76-6EAF-A45E-F3ED990DE49F}"/>
              </a:ext>
            </a:extLst>
          </p:cNvPr>
          <p:cNvSpPr>
            <a:spLocks noGrp="1"/>
          </p:cNvSpPr>
          <p:nvPr>
            <p:ph type="sldNum" sz="quarter" idx="12"/>
          </p:nvPr>
        </p:nvSpPr>
        <p:spPr/>
        <p:txBody>
          <a:bodyPr/>
          <a:lstStyle/>
          <a:p>
            <a:fld id="{735E60C3-D9D9-4711-8FB5-23ACD250D56F}" type="slidenum">
              <a:rPr lang="en-CA" smtClean="0"/>
              <a:t>‹#›</a:t>
            </a:fld>
            <a:endParaRPr lang="en-CA"/>
          </a:p>
        </p:txBody>
      </p:sp>
    </p:spTree>
    <p:extLst>
      <p:ext uri="{BB962C8B-B14F-4D97-AF65-F5344CB8AC3E}">
        <p14:creationId xmlns:p14="http://schemas.microsoft.com/office/powerpoint/2010/main" val="3947883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6942D-776F-4D91-E13B-A7C59A4AD5E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1713341-4FB7-B912-AEE8-DE87715F59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9F46028-A1EB-4C50-C74D-CF3747C7332A}"/>
              </a:ext>
            </a:extLst>
          </p:cNvPr>
          <p:cNvSpPr>
            <a:spLocks noGrp="1"/>
          </p:cNvSpPr>
          <p:nvPr>
            <p:ph type="dt" sz="half" idx="10"/>
          </p:nvPr>
        </p:nvSpPr>
        <p:spPr/>
        <p:txBody>
          <a:bodyPr/>
          <a:lstStyle/>
          <a:p>
            <a:fld id="{6DCA72F7-DAFB-4DA3-8E20-1867D1BFBB09}" type="datetimeFigureOut">
              <a:rPr lang="en-CA" smtClean="0"/>
              <a:t>2023-05-05</a:t>
            </a:fld>
            <a:endParaRPr lang="en-CA"/>
          </a:p>
        </p:txBody>
      </p:sp>
      <p:sp>
        <p:nvSpPr>
          <p:cNvPr id="5" name="Footer Placeholder 4">
            <a:extLst>
              <a:ext uri="{FF2B5EF4-FFF2-40B4-BE49-F238E27FC236}">
                <a16:creationId xmlns:a16="http://schemas.microsoft.com/office/drawing/2014/main" id="{EBC8885D-FCA2-276F-D1A1-7AB4C2431BA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D3EDC97-378C-117F-AC32-44E201CCA4ED}"/>
              </a:ext>
            </a:extLst>
          </p:cNvPr>
          <p:cNvSpPr>
            <a:spLocks noGrp="1"/>
          </p:cNvSpPr>
          <p:nvPr>
            <p:ph type="sldNum" sz="quarter" idx="12"/>
          </p:nvPr>
        </p:nvSpPr>
        <p:spPr/>
        <p:txBody>
          <a:bodyPr/>
          <a:lstStyle/>
          <a:p>
            <a:fld id="{735E60C3-D9D9-4711-8FB5-23ACD250D56F}" type="slidenum">
              <a:rPr lang="en-CA" smtClean="0"/>
              <a:t>‹#›</a:t>
            </a:fld>
            <a:endParaRPr lang="en-CA"/>
          </a:p>
        </p:txBody>
      </p:sp>
    </p:spTree>
    <p:extLst>
      <p:ext uri="{BB962C8B-B14F-4D97-AF65-F5344CB8AC3E}">
        <p14:creationId xmlns:p14="http://schemas.microsoft.com/office/powerpoint/2010/main" val="3788128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768B-8663-493B-A8F9-08D9A34592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E62BBAE-C81B-147B-3E18-A328EA735D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BDC880-9A06-9F4B-8834-AFD141716CA0}"/>
              </a:ext>
            </a:extLst>
          </p:cNvPr>
          <p:cNvSpPr>
            <a:spLocks noGrp="1"/>
          </p:cNvSpPr>
          <p:nvPr>
            <p:ph type="dt" sz="half" idx="10"/>
          </p:nvPr>
        </p:nvSpPr>
        <p:spPr/>
        <p:txBody>
          <a:bodyPr/>
          <a:lstStyle/>
          <a:p>
            <a:fld id="{6DCA72F7-DAFB-4DA3-8E20-1867D1BFBB09}" type="datetimeFigureOut">
              <a:rPr lang="en-CA" smtClean="0"/>
              <a:t>2023-05-05</a:t>
            </a:fld>
            <a:endParaRPr lang="en-CA"/>
          </a:p>
        </p:txBody>
      </p:sp>
      <p:sp>
        <p:nvSpPr>
          <p:cNvPr id="5" name="Footer Placeholder 4">
            <a:extLst>
              <a:ext uri="{FF2B5EF4-FFF2-40B4-BE49-F238E27FC236}">
                <a16:creationId xmlns:a16="http://schemas.microsoft.com/office/drawing/2014/main" id="{78EF1413-ACA3-7119-4028-CBE4FF67E4B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C201990-27C6-5026-ABC9-737E9E10BD19}"/>
              </a:ext>
            </a:extLst>
          </p:cNvPr>
          <p:cNvSpPr>
            <a:spLocks noGrp="1"/>
          </p:cNvSpPr>
          <p:nvPr>
            <p:ph type="sldNum" sz="quarter" idx="12"/>
          </p:nvPr>
        </p:nvSpPr>
        <p:spPr/>
        <p:txBody>
          <a:bodyPr/>
          <a:lstStyle/>
          <a:p>
            <a:fld id="{735E60C3-D9D9-4711-8FB5-23ACD250D56F}" type="slidenum">
              <a:rPr lang="en-CA" smtClean="0"/>
              <a:t>‹#›</a:t>
            </a:fld>
            <a:endParaRPr lang="en-CA"/>
          </a:p>
        </p:txBody>
      </p:sp>
    </p:spTree>
    <p:extLst>
      <p:ext uri="{BB962C8B-B14F-4D97-AF65-F5344CB8AC3E}">
        <p14:creationId xmlns:p14="http://schemas.microsoft.com/office/powerpoint/2010/main" val="30843043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79CAC-3AAB-D6C9-F586-D819DB0F1C4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7A9B827-C1AA-F114-CF68-223D77F390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EC94559-765D-6381-12F7-CE5E345228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1B6EFC5-9675-F85D-813B-5BC134140D4F}"/>
              </a:ext>
            </a:extLst>
          </p:cNvPr>
          <p:cNvSpPr>
            <a:spLocks noGrp="1"/>
          </p:cNvSpPr>
          <p:nvPr>
            <p:ph type="dt" sz="half" idx="10"/>
          </p:nvPr>
        </p:nvSpPr>
        <p:spPr/>
        <p:txBody>
          <a:bodyPr/>
          <a:lstStyle/>
          <a:p>
            <a:fld id="{6DCA72F7-DAFB-4DA3-8E20-1867D1BFBB09}" type="datetimeFigureOut">
              <a:rPr lang="en-CA" smtClean="0"/>
              <a:t>2023-05-05</a:t>
            </a:fld>
            <a:endParaRPr lang="en-CA"/>
          </a:p>
        </p:txBody>
      </p:sp>
      <p:sp>
        <p:nvSpPr>
          <p:cNvPr id="6" name="Footer Placeholder 5">
            <a:extLst>
              <a:ext uri="{FF2B5EF4-FFF2-40B4-BE49-F238E27FC236}">
                <a16:creationId xmlns:a16="http://schemas.microsoft.com/office/drawing/2014/main" id="{B4046B34-F76E-1AE8-52DE-A670D860629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EB21E21-5DE1-2AF8-30B3-8A730F2BC0B9}"/>
              </a:ext>
            </a:extLst>
          </p:cNvPr>
          <p:cNvSpPr>
            <a:spLocks noGrp="1"/>
          </p:cNvSpPr>
          <p:nvPr>
            <p:ph type="sldNum" sz="quarter" idx="12"/>
          </p:nvPr>
        </p:nvSpPr>
        <p:spPr/>
        <p:txBody>
          <a:bodyPr/>
          <a:lstStyle/>
          <a:p>
            <a:fld id="{735E60C3-D9D9-4711-8FB5-23ACD250D56F}" type="slidenum">
              <a:rPr lang="en-CA" smtClean="0"/>
              <a:t>‹#›</a:t>
            </a:fld>
            <a:endParaRPr lang="en-CA"/>
          </a:p>
        </p:txBody>
      </p:sp>
    </p:spTree>
    <p:extLst>
      <p:ext uri="{BB962C8B-B14F-4D97-AF65-F5344CB8AC3E}">
        <p14:creationId xmlns:p14="http://schemas.microsoft.com/office/powerpoint/2010/main" val="2460550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56FEE-675A-AB80-AF4A-1C88670DE36F}"/>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020526B-2161-F051-E184-161F87739A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C295A7-ECEE-96B0-BE60-9ABFBEF76B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97FA7E6-DE34-CBA3-905D-E77B2194C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FD78CF-EC61-C60B-18DB-FF6404818C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2B0E57B-3D96-E835-0C96-9DF1F6C9F0A8}"/>
              </a:ext>
            </a:extLst>
          </p:cNvPr>
          <p:cNvSpPr>
            <a:spLocks noGrp="1"/>
          </p:cNvSpPr>
          <p:nvPr>
            <p:ph type="dt" sz="half" idx="10"/>
          </p:nvPr>
        </p:nvSpPr>
        <p:spPr/>
        <p:txBody>
          <a:bodyPr/>
          <a:lstStyle/>
          <a:p>
            <a:fld id="{6DCA72F7-DAFB-4DA3-8E20-1867D1BFBB09}" type="datetimeFigureOut">
              <a:rPr lang="en-CA" smtClean="0"/>
              <a:t>2023-05-05</a:t>
            </a:fld>
            <a:endParaRPr lang="en-CA"/>
          </a:p>
        </p:txBody>
      </p:sp>
      <p:sp>
        <p:nvSpPr>
          <p:cNvPr id="8" name="Footer Placeholder 7">
            <a:extLst>
              <a:ext uri="{FF2B5EF4-FFF2-40B4-BE49-F238E27FC236}">
                <a16:creationId xmlns:a16="http://schemas.microsoft.com/office/drawing/2014/main" id="{46BF67B7-1A8C-91DC-B04C-A21F2835BC4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E634D2C-C7EA-4D69-5A5D-9039F277929B}"/>
              </a:ext>
            </a:extLst>
          </p:cNvPr>
          <p:cNvSpPr>
            <a:spLocks noGrp="1"/>
          </p:cNvSpPr>
          <p:nvPr>
            <p:ph type="sldNum" sz="quarter" idx="12"/>
          </p:nvPr>
        </p:nvSpPr>
        <p:spPr/>
        <p:txBody>
          <a:bodyPr/>
          <a:lstStyle/>
          <a:p>
            <a:fld id="{735E60C3-D9D9-4711-8FB5-23ACD250D56F}" type="slidenum">
              <a:rPr lang="en-CA" smtClean="0"/>
              <a:t>‹#›</a:t>
            </a:fld>
            <a:endParaRPr lang="en-CA"/>
          </a:p>
        </p:txBody>
      </p:sp>
    </p:spTree>
    <p:extLst>
      <p:ext uri="{BB962C8B-B14F-4D97-AF65-F5344CB8AC3E}">
        <p14:creationId xmlns:p14="http://schemas.microsoft.com/office/powerpoint/2010/main" val="303356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A0B5D-30BC-192A-B3DB-65D462301B1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C139EA5-FF95-2798-3ED7-E78F57CB9207}"/>
              </a:ext>
            </a:extLst>
          </p:cNvPr>
          <p:cNvSpPr>
            <a:spLocks noGrp="1"/>
          </p:cNvSpPr>
          <p:nvPr>
            <p:ph type="dt" sz="half" idx="10"/>
          </p:nvPr>
        </p:nvSpPr>
        <p:spPr/>
        <p:txBody>
          <a:bodyPr/>
          <a:lstStyle/>
          <a:p>
            <a:fld id="{6DCA72F7-DAFB-4DA3-8E20-1867D1BFBB09}" type="datetimeFigureOut">
              <a:rPr lang="en-CA" smtClean="0"/>
              <a:t>2023-05-05</a:t>
            </a:fld>
            <a:endParaRPr lang="en-CA"/>
          </a:p>
        </p:txBody>
      </p:sp>
      <p:sp>
        <p:nvSpPr>
          <p:cNvPr id="4" name="Footer Placeholder 3">
            <a:extLst>
              <a:ext uri="{FF2B5EF4-FFF2-40B4-BE49-F238E27FC236}">
                <a16:creationId xmlns:a16="http://schemas.microsoft.com/office/drawing/2014/main" id="{3F2B99E6-053E-D859-7685-1889B9840C1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1E17A1B-382D-7849-A7FD-6E5A6B7A6AEC}"/>
              </a:ext>
            </a:extLst>
          </p:cNvPr>
          <p:cNvSpPr>
            <a:spLocks noGrp="1"/>
          </p:cNvSpPr>
          <p:nvPr>
            <p:ph type="sldNum" sz="quarter" idx="12"/>
          </p:nvPr>
        </p:nvSpPr>
        <p:spPr/>
        <p:txBody>
          <a:bodyPr/>
          <a:lstStyle/>
          <a:p>
            <a:fld id="{735E60C3-D9D9-4711-8FB5-23ACD250D56F}" type="slidenum">
              <a:rPr lang="en-CA" smtClean="0"/>
              <a:t>‹#›</a:t>
            </a:fld>
            <a:endParaRPr lang="en-CA"/>
          </a:p>
        </p:txBody>
      </p:sp>
    </p:spTree>
    <p:extLst>
      <p:ext uri="{BB962C8B-B14F-4D97-AF65-F5344CB8AC3E}">
        <p14:creationId xmlns:p14="http://schemas.microsoft.com/office/powerpoint/2010/main" val="32283342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314931-3340-84A0-9C35-9F3D30DFC1BA}"/>
              </a:ext>
            </a:extLst>
          </p:cNvPr>
          <p:cNvSpPr>
            <a:spLocks noGrp="1"/>
          </p:cNvSpPr>
          <p:nvPr>
            <p:ph type="dt" sz="half" idx="10"/>
          </p:nvPr>
        </p:nvSpPr>
        <p:spPr/>
        <p:txBody>
          <a:bodyPr/>
          <a:lstStyle/>
          <a:p>
            <a:fld id="{6DCA72F7-DAFB-4DA3-8E20-1867D1BFBB09}" type="datetimeFigureOut">
              <a:rPr lang="en-CA" smtClean="0"/>
              <a:t>2023-05-05</a:t>
            </a:fld>
            <a:endParaRPr lang="en-CA"/>
          </a:p>
        </p:txBody>
      </p:sp>
      <p:sp>
        <p:nvSpPr>
          <p:cNvPr id="3" name="Footer Placeholder 2">
            <a:extLst>
              <a:ext uri="{FF2B5EF4-FFF2-40B4-BE49-F238E27FC236}">
                <a16:creationId xmlns:a16="http://schemas.microsoft.com/office/drawing/2014/main" id="{E5A7FE89-F23E-05CF-C36A-CC70D8627B1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333EAFB-3346-1DA8-F07B-AEB3C83A405D}"/>
              </a:ext>
            </a:extLst>
          </p:cNvPr>
          <p:cNvSpPr>
            <a:spLocks noGrp="1"/>
          </p:cNvSpPr>
          <p:nvPr>
            <p:ph type="sldNum" sz="quarter" idx="12"/>
          </p:nvPr>
        </p:nvSpPr>
        <p:spPr/>
        <p:txBody>
          <a:bodyPr/>
          <a:lstStyle/>
          <a:p>
            <a:fld id="{735E60C3-D9D9-4711-8FB5-23ACD250D56F}" type="slidenum">
              <a:rPr lang="en-CA" smtClean="0"/>
              <a:t>‹#›</a:t>
            </a:fld>
            <a:endParaRPr lang="en-CA"/>
          </a:p>
        </p:txBody>
      </p:sp>
    </p:spTree>
    <p:extLst>
      <p:ext uri="{BB962C8B-B14F-4D97-AF65-F5344CB8AC3E}">
        <p14:creationId xmlns:p14="http://schemas.microsoft.com/office/powerpoint/2010/main" val="34247918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ACF2-DDE7-3000-0B95-215670428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C9BD407-9A1A-6621-12A3-4BEFA12999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1BC35F7-D236-DB5E-E6E9-27C42D31D5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35C371-FA48-7DFE-6955-30CB247CC72F}"/>
              </a:ext>
            </a:extLst>
          </p:cNvPr>
          <p:cNvSpPr>
            <a:spLocks noGrp="1"/>
          </p:cNvSpPr>
          <p:nvPr>
            <p:ph type="dt" sz="half" idx="10"/>
          </p:nvPr>
        </p:nvSpPr>
        <p:spPr/>
        <p:txBody>
          <a:bodyPr/>
          <a:lstStyle/>
          <a:p>
            <a:fld id="{6DCA72F7-DAFB-4DA3-8E20-1867D1BFBB09}" type="datetimeFigureOut">
              <a:rPr lang="en-CA" smtClean="0"/>
              <a:t>2023-05-05</a:t>
            </a:fld>
            <a:endParaRPr lang="en-CA"/>
          </a:p>
        </p:txBody>
      </p:sp>
      <p:sp>
        <p:nvSpPr>
          <p:cNvPr id="6" name="Footer Placeholder 5">
            <a:extLst>
              <a:ext uri="{FF2B5EF4-FFF2-40B4-BE49-F238E27FC236}">
                <a16:creationId xmlns:a16="http://schemas.microsoft.com/office/drawing/2014/main" id="{B288F24E-A2D4-7755-42F0-A415A331CCE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7297377-545A-E9C3-FF87-71D07C572946}"/>
              </a:ext>
            </a:extLst>
          </p:cNvPr>
          <p:cNvSpPr>
            <a:spLocks noGrp="1"/>
          </p:cNvSpPr>
          <p:nvPr>
            <p:ph type="sldNum" sz="quarter" idx="12"/>
          </p:nvPr>
        </p:nvSpPr>
        <p:spPr/>
        <p:txBody>
          <a:bodyPr/>
          <a:lstStyle/>
          <a:p>
            <a:fld id="{735E60C3-D9D9-4711-8FB5-23ACD250D56F}" type="slidenum">
              <a:rPr lang="en-CA" smtClean="0"/>
              <a:t>‹#›</a:t>
            </a:fld>
            <a:endParaRPr lang="en-CA"/>
          </a:p>
        </p:txBody>
      </p:sp>
    </p:spTree>
    <p:extLst>
      <p:ext uri="{BB962C8B-B14F-4D97-AF65-F5344CB8AC3E}">
        <p14:creationId xmlns:p14="http://schemas.microsoft.com/office/powerpoint/2010/main" val="116332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10249-4340-106B-F234-87CF405050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61925C-D4F1-1CA1-20D3-2428C69810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9CB3C9-E5AB-D1CD-A005-DE6D928E3301}"/>
              </a:ext>
            </a:extLst>
          </p:cNvPr>
          <p:cNvSpPr>
            <a:spLocks noGrp="1"/>
          </p:cNvSpPr>
          <p:nvPr>
            <p:ph type="dt" sz="half" idx="10"/>
          </p:nvPr>
        </p:nvSpPr>
        <p:spPr/>
        <p:txBody>
          <a:bodyPr/>
          <a:lstStyle/>
          <a:p>
            <a:fld id="{79A6249B-8645-3B47-9E3E-C511CCC9A545}" type="datetimeFigureOut">
              <a:rPr lang="en-US" smtClean="0"/>
              <a:t>5/5/2023</a:t>
            </a:fld>
            <a:endParaRPr lang="en-US"/>
          </a:p>
        </p:txBody>
      </p:sp>
      <p:sp>
        <p:nvSpPr>
          <p:cNvPr id="5" name="Footer Placeholder 4">
            <a:extLst>
              <a:ext uri="{FF2B5EF4-FFF2-40B4-BE49-F238E27FC236}">
                <a16:creationId xmlns:a16="http://schemas.microsoft.com/office/drawing/2014/main" id="{C337180B-731A-EA88-D759-86DFC63A3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A225C3-7FCF-E0DA-22AC-8308F892639D}"/>
              </a:ext>
            </a:extLst>
          </p:cNvPr>
          <p:cNvSpPr>
            <a:spLocks noGrp="1"/>
          </p:cNvSpPr>
          <p:nvPr>
            <p:ph type="sldNum" sz="quarter" idx="12"/>
          </p:nvPr>
        </p:nvSpPr>
        <p:spPr/>
        <p:txBody>
          <a:bodyPr/>
          <a:lstStyle/>
          <a:p>
            <a:fld id="{D61E7F68-8568-3C4A-9D29-7EC5ADBBCF63}" type="slidenum">
              <a:rPr lang="en-US" smtClean="0"/>
              <a:t>‹#›</a:t>
            </a:fld>
            <a:endParaRPr lang="en-US"/>
          </a:p>
        </p:txBody>
      </p:sp>
    </p:spTree>
    <p:extLst>
      <p:ext uri="{BB962C8B-B14F-4D97-AF65-F5344CB8AC3E}">
        <p14:creationId xmlns:p14="http://schemas.microsoft.com/office/powerpoint/2010/main" val="664399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4E946-09E9-64A6-CB90-8E3BB3D455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ED17528-4F92-C6BA-99FF-B4F795691E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A1A4201E-85E0-8BCE-2F9F-D9B0333468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7A9B16-5044-242F-FA2F-B1AD36568BB5}"/>
              </a:ext>
            </a:extLst>
          </p:cNvPr>
          <p:cNvSpPr>
            <a:spLocks noGrp="1"/>
          </p:cNvSpPr>
          <p:nvPr>
            <p:ph type="dt" sz="half" idx="10"/>
          </p:nvPr>
        </p:nvSpPr>
        <p:spPr/>
        <p:txBody>
          <a:bodyPr/>
          <a:lstStyle/>
          <a:p>
            <a:fld id="{6DCA72F7-DAFB-4DA3-8E20-1867D1BFBB09}" type="datetimeFigureOut">
              <a:rPr lang="en-CA" smtClean="0"/>
              <a:t>2023-05-05</a:t>
            </a:fld>
            <a:endParaRPr lang="en-CA"/>
          </a:p>
        </p:txBody>
      </p:sp>
      <p:sp>
        <p:nvSpPr>
          <p:cNvPr id="6" name="Footer Placeholder 5">
            <a:extLst>
              <a:ext uri="{FF2B5EF4-FFF2-40B4-BE49-F238E27FC236}">
                <a16:creationId xmlns:a16="http://schemas.microsoft.com/office/drawing/2014/main" id="{8E443720-2761-AA2C-C00D-3532BB30CDD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30CFCB6-38CF-63FC-101F-25675428BB44}"/>
              </a:ext>
            </a:extLst>
          </p:cNvPr>
          <p:cNvSpPr>
            <a:spLocks noGrp="1"/>
          </p:cNvSpPr>
          <p:nvPr>
            <p:ph type="sldNum" sz="quarter" idx="12"/>
          </p:nvPr>
        </p:nvSpPr>
        <p:spPr/>
        <p:txBody>
          <a:bodyPr/>
          <a:lstStyle/>
          <a:p>
            <a:fld id="{735E60C3-D9D9-4711-8FB5-23ACD250D56F}" type="slidenum">
              <a:rPr lang="en-CA" smtClean="0"/>
              <a:t>‹#›</a:t>
            </a:fld>
            <a:endParaRPr lang="en-CA"/>
          </a:p>
        </p:txBody>
      </p:sp>
    </p:spTree>
    <p:extLst>
      <p:ext uri="{BB962C8B-B14F-4D97-AF65-F5344CB8AC3E}">
        <p14:creationId xmlns:p14="http://schemas.microsoft.com/office/powerpoint/2010/main" val="23355204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151CA-E685-EBED-45EE-A1A67C96B62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4A2289C-FF3D-A2CE-D2A6-D995C6A897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095E2CC-7FC8-4078-478F-9A025C110AAC}"/>
              </a:ext>
            </a:extLst>
          </p:cNvPr>
          <p:cNvSpPr>
            <a:spLocks noGrp="1"/>
          </p:cNvSpPr>
          <p:nvPr>
            <p:ph type="dt" sz="half" idx="10"/>
          </p:nvPr>
        </p:nvSpPr>
        <p:spPr/>
        <p:txBody>
          <a:bodyPr/>
          <a:lstStyle/>
          <a:p>
            <a:fld id="{6DCA72F7-DAFB-4DA3-8E20-1867D1BFBB09}" type="datetimeFigureOut">
              <a:rPr lang="en-CA" smtClean="0"/>
              <a:t>2023-05-05</a:t>
            </a:fld>
            <a:endParaRPr lang="en-CA"/>
          </a:p>
        </p:txBody>
      </p:sp>
      <p:sp>
        <p:nvSpPr>
          <p:cNvPr id="5" name="Footer Placeholder 4">
            <a:extLst>
              <a:ext uri="{FF2B5EF4-FFF2-40B4-BE49-F238E27FC236}">
                <a16:creationId xmlns:a16="http://schemas.microsoft.com/office/drawing/2014/main" id="{EF33A18E-9D52-47C7-7637-79FC6F39D08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F3AF11B-A382-67C2-473C-69C4B628C1F0}"/>
              </a:ext>
            </a:extLst>
          </p:cNvPr>
          <p:cNvSpPr>
            <a:spLocks noGrp="1"/>
          </p:cNvSpPr>
          <p:nvPr>
            <p:ph type="sldNum" sz="quarter" idx="12"/>
          </p:nvPr>
        </p:nvSpPr>
        <p:spPr/>
        <p:txBody>
          <a:bodyPr/>
          <a:lstStyle/>
          <a:p>
            <a:fld id="{735E60C3-D9D9-4711-8FB5-23ACD250D56F}" type="slidenum">
              <a:rPr lang="en-CA" smtClean="0"/>
              <a:t>‹#›</a:t>
            </a:fld>
            <a:endParaRPr lang="en-CA"/>
          </a:p>
        </p:txBody>
      </p:sp>
    </p:spTree>
    <p:extLst>
      <p:ext uri="{BB962C8B-B14F-4D97-AF65-F5344CB8AC3E}">
        <p14:creationId xmlns:p14="http://schemas.microsoft.com/office/powerpoint/2010/main" val="29940653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29BF0B-1791-A870-78B3-B541C1C2FE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076D60A-A997-0AD9-76C7-B4B1C3FB56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A2DE62F-C2D4-2E8D-AEF4-0EA181879006}"/>
              </a:ext>
            </a:extLst>
          </p:cNvPr>
          <p:cNvSpPr>
            <a:spLocks noGrp="1"/>
          </p:cNvSpPr>
          <p:nvPr>
            <p:ph type="dt" sz="half" idx="10"/>
          </p:nvPr>
        </p:nvSpPr>
        <p:spPr/>
        <p:txBody>
          <a:bodyPr/>
          <a:lstStyle/>
          <a:p>
            <a:fld id="{6DCA72F7-DAFB-4DA3-8E20-1867D1BFBB09}" type="datetimeFigureOut">
              <a:rPr lang="en-CA" smtClean="0"/>
              <a:t>2023-05-05</a:t>
            </a:fld>
            <a:endParaRPr lang="en-CA"/>
          </a:p>
        </p:txBody>
      </p:sp>
      <p:sp>
        <p:nvSpPr>
          <p:cNvPr id="5" name="Footer Placeholder 4">
            <a:extLst>
              <a:ext uri="{FF2B5EF4-FFF2-40B4-BE49-F238E27FC236}">
                <a16:creationId xmlns:a16="http://schemas.microsoft.com/office/drawing/2014/main" id="{4201EE6D-300C-45A9-664C-BB28D586F6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C27E98E-316A-24CD-F454-1C21931AE615}"/>
              </a:ext>
            </a:extLst>
          </p:cNvPr>
          <p:cNvSpPr>
            <a:spLocks noGrp="1"/>
          </p:cNvSpPr>
          <p:nvPr>
            <p:ph type="sldNum" sz="quarter" idx="12"/>
          </p:nvPr>
        </p:nvSpPr>
        <p:spPr/>
        <p:txBody>
          <a:bodyPr/>
          <a:lstStyle/>
          <a:p>
            <a:fld id="{735E60C3-D9D9-4711-8FB5-23ACD250D56F}" type="slidenum">
              <a:rPr lang="en-CA" smtClean="0"/>
              <a:t>‹#›</a:t>
            </a:fld>
            <a:endParaRPr lang="en-CA"/>
          </a:p>
        </p:txBody>
      </p:sp>
    </p:spTree>
    <p:extLst>
      <p:ext uri="{BB962C8B-B14F-4D97-AF65-F5344CB8AC3E}">
        <p14:creationId xmlns:p14="http://schemas.microsoft.com/office/powerpoint/2010/main" val="3240876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1C9B8-D60E-87FA-F212-636CE0ABC6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894C1B-0A85-DB75-B573-2B52B8C1C6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E9AB7D-53E7-A97F-E82B-33C0D38C1CB6}"/>
              </a:ext>
            </a:extLst>
          </p:cNvPr>
          <p:cNvSpPr>
            <a:spLocks noGrp="1"/>
          </p:cNvSpPr>
          <p:nvPr>
            <p:ph type="dt" sz="half" idx="10"/>
          </p:nvPr>
        </p:nvSpPr>
        <p:spPr/>
        <p:txBody>
          <a:bodyPr/>
          <a:lstStyle/>
          <a:p>
            <a:fld id="{79A6249B-8645-3B47-9E3E-C511CCC9A545}" type="datetimeFigureOut">
              <a:rPr lang="en-US" smtClean="0"/>
              <a:t>5/5/2023</a:t>
            </a:fld>
            <a:endParaRPr lang="en-US"/>
          </a:p>
        </p:txBody>
      </p:sp>
      <p:sp>
        <p:nvSpPr>
          <p:cNvPr id="5" name="Footer Placeholder 4">
            <a:extLst>
              <a:ext uri="{FF2B5EF4-FFF2-40B4-BE49-F238E27FC236}">
                <a16:creationId xmlns:a16="http://schemas.microsoft.com/office/drawing/2014/main" id="{F02652BC-7B60-D467-CEC6-DD8F19DEF5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54F23C-1A08-5F74-7B6A-4C432A6D98B0}"/>
              </a:ext>
            </a:extLst>
          </p:cNvPr>
          <p:cNvSpPr>
            <a:spLocks noGrp="1"/>
          </p:cNvSpPr>
          <p:nvPr>
            <p:ph type="sldNum" sz="quarter" idx="12"/>
          </p:nvPr>
        </p:nvSpPr>
        <p:spPr/>
        <p:txBody>
          <a:bodyPr/>
          <a:lstStyle/>
          <a:p>
            <a:fld id="{D61E7F68-8568-3C4A-9D29-7EC5ADBBCF63}" type="slidenum">
              <a:rPr lang="en-US" smtClean="0"/>
              <a:t>‹#›</a:t>
            </a:fld>
            <a:endParaRPr lang="en-US"/>
          </a:p>
        </p:txBody>
      </p:sp>
    </p:spTree>
    <p:extLst>
      <p:ext uri="{BB962C8B-B14F-4D97-AF65-F5344CB8AC3E}">
        <p14:creationId xmlns:p14="http://schemas.microsoft.com/office/powerpoint/2010/main" val="3851740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CC149-703D-6511-B2D5-F85A51F804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5ABE98-6DFC-5FC9-9CF3-F26EFB35DD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EE724A-2666-5F3A-ECFC-A843EFA3CE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5174A9-70C2-122F-1939-966391CB905C}"/>
              </a:ext>
            </a:extLst>
          </p:cNvPr>
          <p:cNvSpPr>
            <a:spLocks noGrp="1"/>
          </p:cNvSpPr>
          <p:nvPr>
            <p:ph type="dt" sz="half" idx="10"/>
          </p:nvPr>
        </p:nvSpPr>
        <p:spPr/>
        <p:txBody>
          <a:bodyPr/>
          <a:lstStyle/>
          <a:p>
            <a:fld id="{79A6249B-8645-3B47-9E3E-C511CCC9A545}" type="datetimeFigureOut">
              <a:rPr lang="en-US" smtClean="0"/>
              <a:t>5/5/2023</a:t>
            </a:fld>
            <a:endParaRPr lang="en-US"/>
          </a:p>
        </p:txBody>
      </p:sp>
      <p:sp>
        <p:nvSpPr>
          <p:cNvPr id="6" name="Footer Placeholder 5">
            <a:extLst>
              <a:ext uri="{FF2B5EF4-FFF2-40B4-BE49-F238E27FC236}">
                <a16:creationId xmlns:a16="http://schemas.microsoft.com/office/drawing/2014/main" id="{6674CAC4-CD83-8A95-8695-47D424D4A6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1B90EA-3141-323B-8D58-C9221FC3D0ED}"/>
              </a:ext>
            </a:extLst>
          </p:cNvPr>
          <p:cNvSpPr>
            <a:spLocks noGrp="1"/>
          </p:cNvSpPr>
          <p:nvPr>
            <p:ph type="sldNum" sz="quarter" idx="12"/>
          </p:nvPr>
        </p:nvSpPr>
        <p:spPr/>
        <p:txBody>
          <a:bodyPr/>
          <a:lstStyle/>
          <a:p>
            <a:fld id="{D61E7F68-8568-3C4A-9D29-7EC5ADBBCF63}" type="slidenum">
              <a:rPr lang="en-US" smtClean="0"/>
              <a:t>‹#›</a:t>
            </a:fld>
            <a:endParaRPr lang="en-US"/>
          </a:p>
        </p:txBody>
      </p:sp>
    </p:spTree>
    <p:extLst>
      <p:ext uri="{BB962C8B-B14F-4D97-AF65-F5344CB8AC3E}">
        <p14:creationId xmlns:p14="http://schemas.microsoft.com/office/powerpoint/2010/main" val="1440379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BDFD5-0E31-286F-C1A7-1AF877AA0B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A4E78D-5F9D-4CCB-4914-A732A7E76F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F58E8B-E827-B803-4520-4DC25D6EE7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D3A8E5-DF79-FD0A-34AB-C7ED9E4347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0DF49E-467B-E1B6-1B02-8ECCC251D6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E4D200-575E-EEA8-475D-D03DE12C8FD2}"/>
              </a:ext>
            </a:extLst>
          </p:cNvPr>
          <p:cNvSpPr>
            <a:spLocks noGrp="1"/>
          </p:cNvSpPr>
          <p:nvPr>
            <p:ph type="dt" sz="half" idx="10"/>
          </p:nvPr>
        </p:nvSpPr>
        <p:spPr/>
        <p:txBody>
          <a:bodyPr/>
          <a:lstStyle/>
          <a:p>
            <a:fld id="{79A6249B-8645-3B47-9E3E-C511CCC9A545}" type="datetimeFigureOut">
              <a:rPr lang="en-US" smtClean="0"/>
              <a:t>5/5/2023</a:t>
            </a:fld>
            <a:endParaRPr lang="en-US"/>
          </a:p>
        </p:txBody>
      </p:sp>
      <p:sp>
        <p:nvSpPr>
          <p:cNvPr id="8" name="Footer Placeholder 7">
            <a:extLst>
              <a:ext uri="{FF2B5EF4-FFF2-40B4-BE49-F238E27FC236}">
                <a16:creationId xmlns:a16="http://schemas.microsoft.com/office/drawing/2014/main" id="{D2979505-9341-1B06-F6E1-9A2329CB24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3FA3C9-B807-5EB8-0242-E8D2A1B236CF}"/>
              </a:ext>
            </a:extLst>
          </p:cNvPr>
          <p:cNvSpPr>
            <a:spLocks noGrp="1"/>
          </p:cNvSpPr>
          <p:nvPr>
            <p:ph type="sldNum" sz="quarter" idx="12"/>
          </p:nvPr>
        </p:nvSpPr>
        <p:spPr/>
        <p:txBody>
          <a:bodyPr/>
          <a:lstStyle/>
          <a:p>
            <a:fld id="{D61E7F68-8568-3C4A-9D29-7EC5ADBBCF63}" type="slidenum">
              <a:rPr lang="en-US" smtClean="0"/>
              <a:t>‹#›</a:t>
            </a:fld>
            <a:endParaRPr lang="en-US"/>
          </a:p>
        </p:txBody>
      </p:sp>
    </p:spTree>
    <p:extLst>
      <p:ext uri="{BB962C8B-B14F-4D97-AF65-F5344CB8AC3E}">
        <p14:creationId xmlns:p14="http://schemas.microsoft.com/office/powerpoint/2010/main" val="965798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4807D-4F88-3E5D-E9C4-D828D0A7B8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1B0CD5-8917-D22D-B51D-5446A236E7D0}"/>
              </a:ext>
            </a:extLst>
          </p:cNvPr>
          <p:cNvSpPr>
            <a:spLocks noGrp="1"/>
          </p:cNvSpPr>
          <p:nvPr>
            <p:ph type="dt" sz="half" idx="10"/>
          </p:nvPr>
        </p:nvSpPr>
        <p:spPr/>
        <p:txBody>
          <a:bodyPr/>
          <a:lstStyle/>
          <a:p>
            <a:fld id="{79A6249B-8645-3B47-9E3E-C511CCC9A545}" type="datetimeFigureOut">
              <a:rPr lang="en-US" smtClean="0"/>
              <a:t>5/5/2023</a:t>
            </a:fld>
            <a:endParaRPr lang="en-US"/>
          </a:p>
        </p:txBody>
      </p:sp>
      <p:sp>
        <p:nvSpPr>
          <p:cNvPr id="4" name="Footer Placeholder 3">
            <a:extLst>
              <a:ext uri="{FF2B5EF4-FFF2-40B4-BE49-F238E27FC236}">
                <a16:creationId xmlns:a16="http://schemas.microsoft.com/office/drawing/2014/main" id="{47F11C64-E4A5-5516-97F1-F06F8E4571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CCC9F2-BE57-3DC1-6ED1-21B9BB4AC87C}"/>
              </a:ext>
            </a:extLst>
          </p:cNvPr>
          <p:cNvSpPr>
            <a:spLocks noGrp="1"/>
          </p:cNvSpPr>
          <p:nvPr>
            <p:ph type="sldNum" sz="quarter" idx="12"/>
          </p:nvPr>
        </p:nvSpPr>
        <p:spPr/>
        <p:txBody>
          <a:bodyPr/>
          <a:lstStyle/>
          <a:p>
            <a:fld id="{D61E7F68-8568-3C4A-9D29-7EC5ADBBCF63}" type="slidenum">
              <a:rPr lang="en-US" smtClean="0"/>
              <a:t>‹#›</a:t>
            </a:fld>
            <a:endParaRPr lang="en-US"/>
          </a:p>
        </p:txBody>
      </p:sp>
    </p:spTree>
    <p:extLst>
      <p:ext uri="{BB962C8B-B14F-4D97-AF65-F5344CB8AC3E}">
        <p14:creationId xmlns:p14="http://schemas.microsoft.com/office/powerpoint/2010/main" val="492150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310DE-238F-8A6E-32C5-A2D80D3531C5}"/>
              </a:ext>
            </a:extLst>
          </p:cNvPr>
          <p:cNvSpPr>
            <a:spLocks noGrp="1"/>
          </p:cNvSpPr>
          <p:nvPr>
            <p:ph type="dt" sz="half" idx="10"/>
          </p:nvPr>
        </p:nvSpPr>
        <p:spPr/>
        <p:txBody>
          <a:bodyPr/>
          <a:lstStyle/>
          <a:p>
            <a:fld id="{79A6249B-8645-3B47-9E3E-C511CCC9A545}" type="datetimeFigureOut">
              <a:rPr lang="en-US" smtClean="0"/>
              <a:t>5/5/2023</a:t>
            </a:fld>
            <a:endParaRPr lang="en-US"/>
          </a:p>
        </p:txBody>
      </p:sp>
      <p:sp>
        <p:nvSpPr>
          <p:cNvPr id="3" name="Footer Placeholder 2">
            <a:extLst>
              <a:ext uri="{FF2B5EF4-FFF2-40B4-BE49-F238E27FC236}">
                <a16:creationId xmlns:a16="http://schemas.microsoft.com/office/drawing/2014/main" id="{6F88205E-E16E-F37C-884C-E5398D6E2C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40D4CA-8635-B69D-BE50-E0FC6B40DE4C}"/>
              </a:ext>
            </a:extLst>
          </p:cNvPr>
          <p:cNvSpPr>
            <a:spLocks noGrp="1"/>
          </p:cNvSpPr>
          <p:nvPr>
            <p:ph type="sldNum" sz="quarter" idx="12"/>
          </p:nvPr>
        </p:nvSpPr>
        <p:spPr/>
        <p:txBody>
          <a:bodyPr/>
          <a:lstStyle/>
          <a:p>
            <a:fld id="{D61E7F68-8568-3C4A-9D29-7EC5ADBBCF63}" type="slidenum">
              <a:rPr lang="en-US" smtClean="0"/>
              <a:t>‹#›</a:t>
            </a:fld>
            <a:endParaRPr lang="en-US"/>
          </a:p>
        </p:txBody>
      </p:sp>
    </p:spTree>
    <p:extLst>
      <p:ext uri="{BB962C8B-B14F-4D97-AF65-F5344CB8AC3E}">
        <p14:creationId xmlns:p14="http://schemas.microsoft.com/office/powerpoint/2010/main" val="497995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60146-5682-9C65-A2BF-9E42D4274D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D89B10-E87B-892E-C82C-655B77DE61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3F646D-3CA5-3250-C21F-C76598ED51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D1AC2D-6E92-CFB1-8BD2-1163309EEC89}"/>
              </a:ext>
            </a:extLst>
          </p:cNvPr>
          <p:cNvSpPr>
            <a:spLocks noGrp="1"/>
          </p:cNvSpPr>
          <p:nvPr>
            <p:ph type="dt" sz="half" idx="10"/>
          </p:nvPr>
        </p:nvSpPr>
        <p:spPr/>
        <p:txBody>
          <a:bodyPr/>
          <a:lstStyle/>
          <a:p>
            <a:fld id="{79A6249B-8645-3B47-9E3E-C511CCC9A545}" type="datetimeFigureOut">
              <a:rPr lang="en-US" smtClean="0"/>
              <a:t>5/5/2023</a:t>
            </a:fld>
            <a:endParaRPr lang="en-US"/>
          </a:p>
        </p:txBody>
      </p:sp>
      <p:sp>
        <p:nvSpPr>
          <p:cNvPr id="6" name="Footer Placeholder 5">
            <a:extLst>
              <a:ext uri="{FF2B5EF4-FFF2-40B4-BE49-F238E27FC236}">
                <a16:creationId xmlns:a16="http://schemas.microsoft.com/office/drawing/2014/main" id="{B7AA34F4-E676-9771-C47B-41070A1DF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B4C0C8-61FE-BE4F-7C17-29F52E98A9EC}"/>
              </a:ext>
            </a:extLst>
          </p:cNvPr>
          <p:cNvSpPr>
            <a:spLocks noGrp="1"/>
          </p:cNvSpPr>
          <p:nvPr>
            <p:ph type="sldNum" sz="quarter" idx="12"/>
          </p:nvPr>
        </p:nvSpPr>
        <p:spPr/>
        <p:txBody>
          <a:bodyPr/>
          <a:lstStyle/>
          <a:p>
            <a:fld id="{D61E7F68-8568-3C4A-9D29-7EC5ADBBCF63}" type="slidenum">
              <a:rPr lang="en-US" smtClean="0"/>
              <a:t>‹#›</a:t>
            </a:fld>
            <a:endParaRPr lang="en-US"/>
          </a:p>
        </p:txBody>
      </p:sp>
    </p:spTree>
    <p:extLst>
      <p:ext uri="{BB962C8B-B14F-4D97-AF65-F5344CB8AC3E}">
        <p14:creationId xmlns:p14="http://schemas.microsoft.com/office/powerpoint/2010/main" val="487161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5F2D-4C55-BC84-CC49-B9C11F7EA2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B0959D-89A5-8B2B-1204-09D2A15CC2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A7AA7D-B919-DFB8-0C40-5E745B178D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01C8DD-DA03-8DF8-E842-52BE8AA57A14}"/>
              </a:ext>
            </a:extLst>
          </p:cNvPr>
          <p:cNvSpPr>
            <a:spLocks noGrp="1"/>
          </p:cNvSpPr>
          <p:nvPr>
            <p:ph type="dt" sz="half" idx="10"/>
          </p:nvPr>
        </p:nvSpPr>
        <p:spPr/>
        <p:txBody>
          <a:bodyPr/>
          <a:lstStyle/>
          <a:p>
            <a:fld id="{79A6249B-8645-3B47-9E3E-C511CCC9A545}" type="datetimeFigureOut">
              <a:rPr lang="en-US" smtClean="0"/>
              <a:t>5/5/2023</a:t>
            </a:fld>
            <a:endParaRPr lang="en-US"/>
          </a:p>
        </p:txBody>
      </p:sp>
      <p:sp>
        <p:nvSpPr>
          <p:cNvPr id="6" name="Footer Placeholder 5">
            <a:extLst>
              <a:ext uri="{FF2B5EF4-FFF2-40B4-BE49-F238E27FC236}">
                <a16:creationId xmlns:a16="http://schemas.microsoft.com/office/drawing/2014/main" id="{44F4234C-2DE4-37B9-8FAF-E94B46DE0E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76530-848B-AE28-4B32-F1DDE3AD3A6E}"/>
              </a:ext>
            </a:extLst>
          </p:cNvPr>
          <p:cNvSpPr>
            <a:spLocks noGrp="1"/>
          </p:cNvSpPr>
          <p:nvPr>
            <p:ph type="sldNum" sz="quarter" idx="12"/>
          </p:nvPr>
        </p:nvSpPr>
        <p:spPr/>
        <p:txBody>
          <a:bodyPr/>
          <a:lstStyle/>
          <a:p>
            <a:fld id="{D61E7F68-8568-3C4A-9D29-7EC5ADBBCF63}" type="slidenum">
              <a:rPr lang="en-US" smtClean="0"/>
              <a:t>‹#›</a:t>
            </a:fld>
            <a:endParaRPr lang="en-US"/>
          </a:p>
        </p:txBody>
      </p:sp>
    </p:spTree>
    <p:extLst>
      <p:ext uri="{BB962C8B-B14F-4D97-AF65-F5344CB8AC3E}">
        <p14:creationId xmlns:p14="http://schemas.microsoft.com/office/powerpoint/2010/main" val="198592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AA318F-B7F4-C50F-C771-FE7BE9CB2C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078862-BA02-2050-9B02-36E8CB3665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DF1333-F3F9-0FC5-977D-71B7562D6E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A6249B-8645-3B47-9E3E-C511CCC9A545}" type="datetimeFigureOut">
              <a:rPr lang="en-US" smtClean="0"/>
              <a:t>5/5/2023</a:t>
            </a:fld>
            <a:endParaRPr lang="en-US"/>
          </a:p>
        </p:txBody>
      </p:sp>
      <p:sp>
        <p:nvSpPr>
          <p:cNvPr id="5" name="Footer Placeholder 4">
            <a:extLst>
              <a:ext uri="{FF2B5EF4-FFF2-40B4-BE49-F238E27FC236}">
                <a16:creationId xmlns:a16="http://schemas.microsoft.com/office/drawing/2014/main" id="{F1563A50-CB02-D539-214B-ED5E93C6FE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9B158B-84A1-F916-5FCB-ABED9D7D0C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1E7F68-8568-3C4A-9D29-7EC5ADBBCF63}" type="slidenum">
              <a:rPr lang="en-US" smtClean="0"/>
              <a:t>‹#›</a:t>
            </a:fld>
            <a:endParaRPr lang="en-US"/>
          </a:p>
        </p:txBody>
      </p:sp>
    </p:spTree>
    <p:extLst>
      <p:ext uri="{BB962C8B-B14F-4D97-AF65-F5344CB8AC3E}">
        <p14:creationId xmlns:p14="http://schemas.microsoft.com/office/powerpoint/2010/main" val="12489101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20A519-5260-1074-2542-AF0A050CB9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6929FA1-ACB0-22D8-3648-03A8707898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0463760-8E83-C810-D512-1BA0D27248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A72F7-DAFB-4DA3-8E20-1867D1BFBB09}" type="datetimeFigureOut">
              <a:rPr lang="en-CA" smtClean="0"/>
              <a:t>2023-05-05</a:t>
            </a:fld>
            <a:endParaRPr lang="en-CA"/>
          </a:p>
        </p:txBody>
      </p:sp>
      <p:sp>
        <p:nvSpPr>
          <p:cNvPr id="5" name="Footer Placeholder 4">
            <a:extLst>
              <a:ext uri="{FF2B5EF4-FFF2-40B4-BE49-F238E27FC236}">
                <a16:creationId xmlns:a16="http://schemas.microsoft.com/office/drawing/2014/main" id="{D07B2C47-44A3-A7A7-3F93-D2E2F1DB2B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BB4C7DB7-3F0C-6998-A44D-491F32E1E1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5E60C3-D9D9-4711-8FB5-23ACD250D56F}" type="slidenum">
              <a:rPr lang="en-CA" smtClean="0"/>
              <a:t>‹#›</a:t>
            </a:fld>
            <a:endParaRPr lang="en-CA"/>
          </a:p>
        </p:txBody>
      </p:sp>
    </p:spTree>
    <p:extLst>
      <p:ext uri="{BB962C8B-B14F-4D97-AF65-F5344CB8AC3E}">
        <p14:creationId xmlns:p14="http://schemas.microsoft.com/office/powerpoint/2010/main" val="3474720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hyperlink" Target="https://journals.sagepub.com/doi/10.1177/23998083221104489"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3.jpe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jpe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jpe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19.png"/><Relationship Id="rId3" Type="http://schemas.openxmlformats.org/officeDocument/2006/relationships/image" Target="../media/image5.png"/><Relationship Id="rId21" Type="http://schemas.openxmlformats.org/officeDocument/2006/relationships/customXml" Target="../ink/ink4.xml"/><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customXml" Target="../ink/ink2.xml"/><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png"/><Relationship Id="rId15" Type="http://schemas.openxmlformats.org/officeDocument/2006/relationships/customXml" Target="../ink/ink1.xml"/><Relationship Id="rId10" Type="http://schemas.openxmlformats.org/officeDocument/2006/relationships/image" Target="../media/image12.png"/><Relationship Id="rId19" Type="http://schemas.openxmlformats.org/officeDocument/2006/relationships/customXml" Target="../ink/ink3.xml"/><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jpeg"/><Relationship Id="rId22"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55F"/>
        </a:solidFill>
        <a:effectLst/>
      </p:bgPr>
    </p:bg>
    <p:spTree>
      <p:nvGrpSpPr>
        <p:cNvPr id="1" name=""/>
        <p:cNvGrpSpPr/>
        <p:nvPr/>
      </p:nvGrpSpPr>
      <p:grpSpPr>
        <a:xfrm>
          <a:off x="0" y="0"/>
          <a:ext cx="0" cy="0"/>
          <a:chOff x="0" y="0"/>
          <a:chExt cx="0" cy="0"/>
        </a:xfrm>
      </p:grpSpPr>
      <p:pic>
        <p:nvPicPr>
          <p:cNvPr id="4" name="Picture" descr="Image of SkyTrain and Bus on busy street">
            <a:extLst>
              <a:ext uri="{FF2B5EF4-FFF2-40B4-BE49-F238E27FC236}">
                <a16:creationId xmlns:a16="http://schemas.microsoft.com/office/drawing/2014/main" id="{4B37449D-944C-7A73-4637-95E7FCF3E65E}"/>
              </a:ext>
            </a:extLst>
          </p:cNvPr>
          <p:cNvPicPr>
            <a:picLocks noChangeAspect="1" noChangeArrowheads="1"/>
          </p:cNvPicPr>
          <p:nvPr/>
        </p:nvPicPr>
        <p:blipFill rotWithShape="1">
          <a:blip r:embed="rId3" cstate="screen">
            <a:alphaModFix amt="25000"/>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Presentation Title">
            <a:extLst>
              <a:ext uri="{FF2B5EF4-FFF2-40B4-BE49-F238E27FC236}">
                <a16:creationId xmlns:a16="http://schemas.microsoft.com/office/drawing/2014/main" id="{CFD4ADA6-E615-4058-FE3E-B9A664F432CD}"/>
              </a:ext>
            </a:extLst>
          </p:cNvPr>
          <p:cNvSpPr txBox="1">
            <a:spLocks noGrp="1"/>
          </p:cNvSpPr>
          <p:nvPr>
            <p:ph type="title" idx="4294967295"/>
          </p:nvPr>
        </p:nvSpPr>
        <p:spPr>
          <a:xfrm>
            <a:off x="513568" y="2476201"/>
            <a:ext cx="11164864" cy="10156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0000"/>
              </a:lnSpc>
              <a:spcBef>
                <a:spcPts val="0"/>
              </a:spcBef>
              <a:defRPr/>
            </a:pPr>
            <a:r>
              <a:rPr lang="en-US" sz="6000" b="1">
                <a:solidFill>
                  <a:schemeClr val="bg1"/>
                </a:solidFill>
                <a:latin typeface="Arial"/>
                <a:ea typeface="+mn-ea"/>
                <a:cs typeface="Arial"/>
              </a:rPr>
              <a:t>TextTransit</a:t>
            </a:r>
            <a:endParaRPr lang="en-US" sz="6000"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11" name="Optional Subheading">
            <a:extLst>
              <a:ext uri="{FF2B5EF4-FFF2-40B4-BE49-F238E27FC236}">
                <a16:creationId xmlns:a16="http://schemas.microsoft.com/office/drawing/2014/main" id="{53A9BA9C-4B0D-E177-17E4-69BB1D565E32}"/>
              </a:ext>
            </a:extLst>
          </p:cNvPr>
          <p:cNvSpPr txBox="1"/>
          <p:nvPr/>
        </p:nvSpPr>
        <p:spPr>
          <a:xfrm>
            <a:off x="513568" y="3359663"/>
            <a:ext cx="9883770" cy="607285"/>
          </a:xfrm>
          <a:prstGeom prst="rect">
            <a:avLst/>
          </a:prstGeom>
          <a:noFill/>
        </p:spPr>
        <p:txBody>
          <a:bodyPr wrap="square" lIns="91440" tIns="45720" rIns="91440" bIns="45720" rtlCol="0" anchor="t">
            <a:spAutoFit/>
          </a:bodyPr>
          <a:lstStyle/>
          <a:p>
            <a:r>
              <a:rPr lang="en-US" sz="3300">
                <a:solidFill>
                  <a:schemeClr val="bg1"/>
                </a:solidFill>
                <a:latin typeface="Arial"/>
                <a:cs typeface="Arial"/>
              </a:rPr>
              <a:t>Delighting Customers and Empowering CIs</a:t>
            </a:r>
            <a:endParaRPr lang="en-US">
              <a:solidFill>
                <a:schemeClr val="bg1"/>
              </a:solidFill>
            </a:endParaRPr>
          </a:p>
        </p:txBody>
      </p:sp>
      <p:sp>
        <p:nvSpPr>
          <p:cNvPr id="6" name="Presenter Names">
            <a:extLst>
              <a:ext uri="{FF2B5EF4-FFF2-40B4-BE49-F238E27FC236}">
                <a16:creationId xmlns:a16="http://schemas.microsoft.com/office/drawing/2014/main" id="{88029FEF-3EEE-1EB1-A305-40337E119E66}"/>
              </a:ext>
            </a:extLst>
          </p:cNvPr>
          <p:cNvSpPr txBox="1"/>
          <p:nvPr/>
        </p:nvSpPr>
        <p:spPr>
          <a:xfrm>
            <a:off x="513568" y="4999230"/>
            <a:ext cx="6160213" cy="415498"/>
          </a:xfrm>
          <a:prstGeom prst="rect">
            <a:avLst/>
          </a:prstGeom>
          <a:noFill/>
        </p:spPr>
        <p:txBody>
          <a:bodyPr wrap="none" rtlCol="0">
            <a:spAutoFit/>
          </a:bodyPr>
          <a:lstStyle/>
          <a:p>
            <a:r>
              <a:rPr lang="en-US" sz="2100" b="1">
                <a:solidFill>
                  <a:schemeClr val="bg1"/>
                </a:solidFill>
                <a:latin typeface="Arial" panose="020B0604020202020204" pitchFamily="34" charset="0"/>
                <a:cs typeface="Arial" panose="020B0604020202020204" pitchFamily="34" charset="0"/>
              </a:rPr>
              <a:t>Amir MJ, Bo W, Camile M, Mirtha G &amp; Sumit B</a:t>
            </a:r>
          </a:p>
        </p:txBody>
      </p:sp>
      <p:sp>
        <p:nvSpPr>
          <p:cNvPr id="7" name="Division/Department">
            <a:extLst>
              <a:ext uri="{FF2B5EF4-FFF2-40B4-BE49-F238E27FC236}">
                <a16:creationId xmlns:a16="http://schemas.microsoft.com/office/drawing/2014/main" id="{0477AAE1-5098-0249-FFD5-ED37A5089D87}"/>
              </a:ext>
            </a:extLst>
          </p:cNvPr>
          <p:cNvSpPr txBox="1"/>
          <p:nvPr/>
        </p:nvSpPr>
        <p:spPr>
          <a:xfrm>
            <a:off x="513568" y="5425114"/>
            <a:ext cx="4340868" cy="415498"/>
          </a:xfrm>
          <a:prstGeom prst="rect">
            <a:avLst/>
          </a:prstGeom>
          <a:noFill/>
        </p:spPr>
        <p:txBody>
          <a:bodyPr wrap="none" rtlCol="0">
            <a:spAutoFit/>
          </a:bodyPr>
          <a:lstStyle/>
          <a:p>
            <a:r>
              <a:rPr lang="en-US" sz="2100">
                <a:solidFill>
                  <a:schemeClr val="bg1"/>
                </a:solidFill>
                <a:latin typeface="Arial" panose="020B0604020202020204" pitchFamily="34" charset="0"/>
                <a:cs typeface="Arial" panose="020B0604020202020204" pitchFamily="34" charset="0"/>
              </a:rPr>
              <a:t>Transportation Policy and Planning</a:t>
            </a:r>
          </a:p>
        </p:txBody>
      </p:sp>
      <p:sp>
        <p:nvSpPr>
          <p:cNvPr id="8" name="Date">
            <a:extLst>
              <a:ext uri="{FF2B5EF4-FFF2-40B4-BE49-F238E27FC236}">
                <a16:creationId xmlns:a16="http://schemas.microsoft.com/office/drawing/2014/main" id="{7FFB7BD6-27E2-CA8F-A42A-A83A9A52E859}"/>
              </a:ext>
            </a:extLst>
          </p:cNvPr>
          <p:cNvSpPr txBox="1"/>
          <p:nvPr/>
        </p:nvSpPr>
        <p:spPr>
          <a:xfrm>
            <a:off x="513568" y="6000238"/>
            <a:ext cx="1664238" cy="415498"/>
          </a:xfrm>
          <a:prstGeom prst="rect">
            <a:avLst/>
          </a:prstGeom>
          <a:noFill/>
        </p:spPr>
        <p:txBody>
          <a:bodyPr wrap="none" rtlCol="0">
            <a:spAutoFit/>
          </a:bodyPr>
          <a:lstStyle/>
          <a:p>
            <a:r>
              <a:rPr lang="en-US" sz="2100">
                <a:solidFill>
                  <a:schemeClr val="bg1"/>
                </a:solidFill>
                <a:latin typeface="Arial" panose="020B0604020202020204" pitchFamily="34" charset="0"/>
                <a:cs typeface="Arial" panose="020B0604020202020204" pitchFamily="34" charset="0"/>
              </a:rPr>
              <a:t>May 5, 2023</a:t>
            </a:r>
          </a:p>
        </p:txBody>
      </p:sp>
      <p:pic>
        <p:nvPicPr>
          <p:cNvPr id="2" name="Logo" descr="TransLink Logo">
            <a:extLst>
              <a:ext uri="{FF2B5EF4-FFF2-40B4-BE49-F238E27FC236}">
                <a16:creationId xmlns:a16="http://schemas.microsoft.com/office/drawing/2014/main" id="{DAF7325F-36DC-4C42-8EE4-C240E25439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82648" y="6007651"/>
            <a:ext cx="1140321" cy="500345"/>
          </a:xfrm>
          <a:prstGeom prst="rect">
            <a:avLst/>
          </a:prstGeom>
        </p:spPr>
      </p:pic>
    </p:spTree>
    <p:extLst>
      <p:ext uri="{BB962C8B-B14F-4D97-AF65-F5344CB8AC3E}">
        <p14:creationId xmlns:p14="http://schemas.microsoft.com/office/powerpoint/2010/main" val="4076777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4" name="Rectangle 308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6" name="Picture 4" descr="Software that helps power Siri is named after Iron Man's AI, JARVIS - The  Verge">
            <a:extLst>
              <a:ext uri="{FF2B5EF4-FFF2-40B4-BE49-F238E27FC236}">
                <a16:creationId xmlns:a16="http://schemas.microsoft.com/office/drawing/2014/main" id="{DE552EE5-B090-CE2D-871C-B96A241F16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22" b="1252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rtificial Intelligence achieved through Java part 1 - Symbiotics">
            <a:extLst>
              <a:ext uri="{FF2B5EF4-FFF2-40B4-BE49-F238E27FC236}">
                <a16:creationId xmlns:a16="http://schemas.microsoft.com/office/drawing/2014/main" id="{D2EE94B4-55FA-D203-4697-C0E521ACA8F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993768" y="0"/>
            <a:ext cx="16492088" cy="687170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6F6087-13E4-0E2F-7D56-C20A3D7BBB3E}"/>
              </a:ext>
            </a:extLst>
          </p:cNvPr>
          <p:cNvSpPr/>
          <p:nvPr/>
        </p:nvSpPr>
        <p:spPr>
          <a:xfrm>
            <a:off x="-1007269" y="3873098"/>
            <a:ext cx="8021133" cy="2535381"/>
          </a:xfrm>
          <a:prstGeom prst="rect">
            <a:avLst/>
          </a:prstGeom>
          <a:solidFill>
            <a:schemeClr val="accent1">
              <a:alpha val="61618"/>
            </a:schemeClr>
          </a:solidFill>
          <a:ln>
            <a:solidFill>
              <a:schemeClr val="accent1">
                <a:shade val="50000"/>
                <a:alpha val="4497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697AC0B-134E-52E5-D010-1036A5BED5A6}"/>
              </a:ext>
            </a:extLst>
          </p:cNvPr>
          <p:cNvSpPr>
            <a:spLocks noGrp="1"/>
          </p:cNvSpPr>
          <p:nvPr>
            <p:ph type="title"/>
          </p:nvPr>
        </p:nvSpPr>
        <p:spPr>
          <a:xfrm>
            <a:off x="370608" y="4365625"/>
            <a:ext cx="10515600" cy="1325563"/>
          </a:xfrm>
        </p:spPr>
        <p:txBody>
          <a:bodyPr>
            <a:normAutofit fontScale="90000"/>
          </a:bodyPr>
          <a:lstStyle/>
          <a:p>
            <a:r>
              <a:rPr lang="en-US" sz="8000" b="1">
                <a:solidFill>
                  <a:schemeClr val="accent4"/>
                </a:solidFill>
                <a:latin typeface="Arial" panose="020B0604020202020204" pitchFamily="34" charset="0"/>
                <a:ea typeface="+mn-ea"/>
                <a:cs typeface="Arial" panose="020B0604020202020204" pitchFamily="34" charset="0"/>
              </a:rPr>
              <a:t>Superpowers </a:t>
            </a:r>
            <a:br>
              <a:rPr lang="en-US" sz="8000" b="1">
                <a:solidFill>
                  <a:schemeClr val="accent4"/>
                </a:solidFill>
                <a:latin typeface="Arial" panose="020B0604020202020204" pitchFamily="34" charset="0"/>
                <a:ea typeface="+mn-ea"/>
                <a:cs typeface="Arial" panose="020B0604020202020204" pitchFamily="34" charset="0"/>
              </a:rPr>
            </a:br>
            <a:r>
              <a:rPr lang="en-US" sz="8000" b="1">
                <a:solidFill>
                  <a:schemeClr val="accent4"/>
                </a:solidFill>
                <a:latin typeface="Arial" panose="020B0604020202020204" pitchFamily="34" charset="0"/>
                <a:ea typeface="+mn-ea"/>
                <a:cs typeface="Arial" panose="020B0604020202020204" pitchFamily="34" charset="0"/>
              </a:rPr>
              <a:t>through AI</a:t>
            </a:r>
            <a:endParaRPr lang="en-CA" sz="8000" b="1">
              <a:solidFill>
                <a:schemeClr val="accent4"/>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1395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Title">
            <a:extLst>
              <a:ext uri="{FF2B5EF4-FFF2-40B4-BE49-F238E27FC236}">
                <a16:creationId xmlns:a16="http://schemas.microsoft.com/office/drawing/2014/main" id="{AED30A03-A89E-014B-B8F6-B29516180CDD}"/>
              </a:ext>
            </a:extLst>
          </p:cNvPr>
          <p:cNvSpPr txBox="1">
            <a:spLocks/>
          </p:cNvSpPr>
          <p:nvPr/>
        </p:nvSpPr>
        <p:spPr>
          <a:xfrm>
            <a:off x="513568" y="704010"/>
            <a:ext cx="11164864" cy="7848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US" sz="4500" b="1">
                <a:solidFill>
                  <a:srgbClr val="00355F"/>
                </a:solidFill>
                <a:latin typeface="Arial" panose="020B0604020202020204" pitchFamily="34" charset="0"/>
                <a:ea typeface="+mn-ea"/>
                <a:cs typeface="Arial" panose="020B0604020202020204" pitchFamily="34" charset="0"/>
              </a:rPr>
              <a:t>Benefits</a:t>
            </a:r>
          </a:p>
        </p:txBody>
      </p:sp>
      <p:sp>
        <p:nvSpPr>
          <p:cNvPr id="5" name="Oval 4">
            <a:extLst>
              <a:ext uri="{FF2B5EF4-FFF2-40B4-BE49-F238E27FC236}">
                <a16:creationId xmlns:a16="http://schemas.microsoft.com/office/drawing/2014/main" id="{67C4CEBE-AE4B-5562-0429-65C4396D4BF4}"/>
              </a:ext>
            </a:extLst>
          </p:cNvPr>
          <p:cNvSpPr/>
          <p:nvPr/>
        </p:nvSpPr>
        <p:spPr>
          <a:xfrm>
            <a:off x="810491" y="2618509"/>
            <a:ext cx="2015836" cy="20158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Enhance </a:t>
            </a:r>
            <a:br>
              <a:rPr lang="en-US"/>
            </a:br>
            <a:r>
              <a:rPr lang="en-US"/>
              <a:t>customer </a:t>
            </a:r>
            <a:br>
              <a:rPr lang="en-US"/>
            </a:br>
            <a:r>
              <a:rPr lang="en-US"/>
              <a:t>experience</a:t>
            </a:r>
          </a:p>
        </p:txBody>
      </p:sp>
      <p:sp>
        <p:nvSpPr>
          <p:cNvPr id="7" name="Oval 6">
            <a:extLst>
              <a:ext uri="{FF2B5EF4-FFF2-40B4-BE49-F238E27FC236}">
                <a16:creationId xmlns:a16="http://schemas.microsoft.com/office/drawing/2014/main" id="{DE91AA49-2DAF-E555-B23E-475E9991E899}"/>
              </a:ext>
            </a:extLst>
          </p:cNvPr>
          <p:cNvSpPr/>
          <p:nvPr/>
        </p:nvSpPr>
        <p:spPr>
          <a:xfrm>
            <a:off x="3494810" y="2618509"/>
            <a:ext cx="2015836" cy="20158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a:solidFill>
                  <a:srgbClr val="FFFFFF"/>
                </a:solidFill>
                <a:latin typeface="Calibri"/>
              </a:rPr>
              <a:t>Increase </a:t>
            </a:r>
            <a:endParaRPr lang="en-US">
              <a:solidFill>
                <a:srgbClr val="FFFFFF"/>
              </a:solidFill>
              <a:latin typeface="Calibri"/>
            </a:endParaRPr>
          </a:p>
          <a:p>
            <a:pPr algn="ctr"/>
            <a:r>
              <a:rPr lang="en-US" sz="1800">
                <a:solidFill>
                  <a:srgbClr val="FFFFFF"/>
                </a:solidFill>
                <a:latin typeface="Calibri"/>
              </a:rPr>
              <a:t>efficiency </a:t>
            </a:r>
            <a:endParaRPr lang="en-US">
              <a:solidFill>
                <a:srgbClr val="FFFFFF"/>
              </a:solidFill>
              <a:latin typeface="Calibri"/>
              <a:cs typeface="Calibri"/>
            </a:endParaRPr>
          </a:p>
          <a:p>
            <a:pPr algn="ctr"/>
            <a:r>
              <a:rPr lang="en-US" sz="1800">
                <a:solidFill>
                  <a:srgbClr val="FFFFFF"/>
                </a:solidFill>
                <a:latin typeface="Calibri"/>
              </a:rPr>
              <a:t>and </a:t>
            </a:r>
            <a:endParaRPr lang="en-US">
              <a:solidFill>
                <a:srgbClr val="FFFFFF"/>
              </a:solidFill>
              <a:latin typeface="Calibri"/>
              <a:cs typeface="Calibri"/>
            </a:endParaRPr>
          </a:p>
          <a:p>
            <a:pPr algn="ctr"/>
            <a:r>
              <a:rPr lang="en-US" sz="1800">
                <a:solidFill>
                  <a:srgbClr val="FFFFFF"/>
                </a:solidFill>
                <a:latin typeface="Calibri"/>
              </a:rPr>
              <a:t>productivity</a:t>
            </a:r>
            <a:r>
              <a:rPr lang="en-US" sz="1800">
                <a:solidFill>
                  <a:srgbClr val="FFFFFF"/>
                </a:solidFill>
                <a:latin typeface="Calibri"/>
                <a:ea typeface="Calibri"/>
                <a:cs typeface="Calibri"/>
              </a:rPr>
              <a:t>​</a:t>
            </a:r>
            <a:endParaRPr lang="en-US">
              <a:cs typeface="Calibri"/>
            </a:endParaRPr>
          </a:p>
        </p:txBody>
      </p:sp>
      <p:sp>
        <p:nvSpPr>
          <p:cNvPr id="8" name="Oval 7">
            <a:extLst>
              <a:ext uri="{FF2B5EF4-FFF2-40B4-BE49-F238E27FC236}">
                <a16:creationId xmlns:a16="http://schemas.microsoft.com/office/drawing/2014/main" id="{A1363818-9B35-7DE0-1C39-61DE1CB5DA30}"/>
              </a:ext>
            </a:extLst>
          </p:cNvPr>
          <p:cNvSpPr/>
          <p:nvPr/>
        </p:nvSpPr>
        <p:spPr>
          <a:xfrm>
            <a:off x="6179129" y="2618509"/>
            <a:ext cx="2015836" cy="20158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Promotes Inclusion (ESL)</a:t>
            </a:r>
          </a:p>
        </p:txBody>
      </p:sp>
      <p:sp>
        <p:nvSpPr>
          <p:cNvPr id="9" name="Oval 8">
            <a:extLst>
              <a:ext uri="{FF2B5EF4-FFF2-40B4-BE49-F238E27FC236}">
                <a16:creationId xmlns:a16="http://schemas.microsoft.com/office/drawing/2014/main" id="{9EAAF8FE-5053-C3D2-91B1-77DDFAC26435}"/>
              </a:ext>
            </a:extLst>
          </p:cNvPr>
          <p:cNvSpPr/>
          <p:nvPr/>
        </p:nvSpPr>
        <p:spPr>
          <a:xfrm>
            <a:off x="9175173" y="2618509"/>
            <a:ext cx="2015836" cy="20158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Improve first call resolution and other metrics</a:t>
            </a:r>
          </a:p>
        </p:txBody>
      </p:sp>
    </p:spTree>
    <p:extLst>
      <p:ext uri="{BB962C8B-B14F-4D97-AF65-F5344CB8AC3E}">
        <p14:creationId xmlns:p14="http://schemas.microsoft.com/office/powerpoint/2010/main" val="4090813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cording 2023-05-04 235607">
            <a:hlinkClick r:id="" action="ppaction://media"/>
            <a:extLst>
              <a:ext uri="{FF2B5EF4-FFF2-40B4-BE49-F238E27FC236}">
                <a16:creationId xmlns:a16="http://schemas.microsoft.com/office/drawing/2014/main" id="{861FC09E-F265-CB01-43C4-E98F029831A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560948" y="0"/>
            <a:ext cx="7070103" cy="6858000"/>
          </a:xfrm>
          <a:prstGeom prst="rect">
            <a:avLst/>
          </a:prstGeom>
        </p:spPr>
      </p:pic>
    </p:spTree>
    <p:extLst>
      <p:ext uri="{BB962C8B-B14F-4D97-AF65-F5344CB8AC3E}">
        <p14:creationId xmlns:p14="http://schemas.microsoft.com/office/powerpoint/2010/main" val="29012698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Recording 2023-05-04 235607">
            <a:hlinkClick r:id="" action="ppaction://media"/>
            <a:extLst>
              <a:ext uri="{FF2B5EF4-FFF2-40B4-BE49-F238E27FC236}">
                <a16:creationId xmlns:a16="http://schemas.microsoft.com/office/drawing/2014/main" id="{861FC09E-F265-CB01-43C4-E98F029831A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560948" y="0"/>
            <a:ext cx="7070103" cy="6858000"/>
          </a:xfrm>
          <a:prstGeom prst="rect">
            <a:avLst/>
          </a:prstGeom>
        </p:spPr>
      </p:pic>
    </p:spTree>
    <p:extLst>
      <p:ext uri="{BB962C8B-B14F-4D97-AF65-F5344CB8AC3E}">
        <p14:creationId xmlns:p14="http://schemas.microsoft.com/office/powerpoint/2010/main" val="345723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CFD4ADA6-E615-4058-FE3E-B9A664F432CD}"/>
              </a:ext>
            </a:extLst>
          </p:cNvPr>
          <p:cNvSpPr txBox="1">
            <a:spLocks noGrp="1"/>
          </p:cNvSpPr>
          <p:nvPr>
            <p:ph type="title" idx="4294967295"/>
          </p:nvPr>
        </p:nvSpPr>
        <p:spPr>
          <a:xfrm>
            <a:off x="513568" y="704010"/>
            <a:ext cx="11164864" cy="7848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0000"/>
              </a:lnSpc>
              <a:spcBef>
                <a:spcPts val="0"/>
              </a:spcBef>
              <a:defRPr/>
            </a:pPr>
            <a:r>
              <a:rPr lang="en-US" sz="4500" b="1" err="1">
                <a:solidFill>
                  <a:srgbClr val="45C1C0"/>
                </a:solidFill>
                <a:latin typeface="Arial"/>
                <a:ea typeface="+mn-ea"/>
                <a:cs typeface="Arial"/>
              </a:rPr>
              <a:t>TextTransit</a:t>
            </a:r>
            <a:endParaRPr kumimoji="0" lang="en-US" sz="4500" b="1" i="0" u="none" strike="noStrike" kern="1200" cap="none" spc="0" normalizeH="0" baseline="0" noProof="0">
              <a:ln>
                <a:noFill/>
              </a:ln>
              <a:solidFill>
                <a:srgbClr val="45C1C0"/>
              </a:solidFill>
              <a:effectLst/>
              <a:uLnTx/>
              <a:uFillTx/>
              <a:latin typeface="Arial" panose="020B0604020202020204" pitchFamily="34" charset="0"/>
              <a:ea typeface="+mn-ea"/>
              <a:cs typeface="Arial" panose="020B0604020202020204" pitchFamily="34" charset="0"/>
            </a:endParaRPr>
          </a:p>
        </p:txBody>
      </p:sp>
      <p:pic>
        <p:nvPicPr>
          <p:cNvPr id="2" name="Logo" descr="TransLink Logo">
            <a:extLst>
              <a:ext uri="{FF2B5EF4-FFF2-40B4-BE49-F238E27FC236}">
                <a16:creationId xmlns:a16="http://schemas.microsoft.com/office/drawing/2014/main" id="{A53E77A3-4731-A627-9A32-A01D3DBA03D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0588025" y="6007651"/>
            <a:ext cx="1129566" cy="500345"/>
          </a:xfrm>
          <a:prstGeom prst="rect">
            <a:avLst/>
          </a:prstGeom>
        </p:spPr>
      </p:pic>
      <p:sp>
        <p:nvSpPr>
          <p:cNvPr id="10" name="Arrow: Bent 9">
            <a:extLst>
              <a:ext uri="{FF2B5EF4-FFF2-40B4-BE49-F238E27FC236}">
                <a16:creationId xmlns:a16="http://schemas.microsoft.com/office/drawing/2014/main" id="{D0B4FACD-E306-AE72-3E24-43673B6368A5}"/>
              </a:ext>
            </a:extLst>
          </p:cNvPr>
          <p:cNvSpPr/>
          <p:nvPr/>
        </p:nvSpPr>
        <p:spPr>
          <a:xfrm flipV="1">
            <a:off x="2662989" y="4048626"/>
            <a:ext cx="994611" cy="92041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pic>
        <p:nvPicPr>
          <p:cNvPr id="4" name="Picture 3">
            <a:extLst>
              <a:ext uri="{FF2B5EF4-FFF2-40B4-BE49-F238E27FC236}">
                <a16:creationId xmlns:a16="http://schemas.microsoft.com/office/drawing/2014/main" id="{AA8078B0-A8CD-82B4-B70C-61042F1016DD}"/>
              </a:ext>
            </a:extLst>
          </p:cNvPr>
          <p:cNvPicPr>
            <a:picLocks noChangeAspect="1"/>
          </p:cNvPicPr>
          <p:nvPr/>
        </p:nvPicPr>
        <p:blipFill>
          <a:blip r:embed="rId4"/>
          <a:stretch>
            <a:fillRect/>
          </a:stretch>
        </p:blipFill>
        <p:spPr>
          <a:xfrm>
            <a:off x="0" y="5480"/>
            <a:ext cx="3971925" cy="3867150"/>
          </a:xfrm>
          <a:prstGeom prst="rect">
            <a:avLst/>
          </a:prstGeom>
        </p:spPr>
      </p:pic>
      <p:pic>
        <p:nvPicPr>
          <p:cNvPr id="3" name="Picture 2">
            <a:extLst>
              <a:ext uri="{FF2B5EF4-FFF2-40B4-BE49-F238E27FC236}">
                <a16:creationId xmlns:a16="http://schemas.microsoft.com/office/drawing/2014/main" id="{5DC8668F-0FBA-DD98-1BDB-ECF31D4EFA8F}"/>
              </a:ext>
            </a:extLst>
          </p:cNvPr>
          <p:cNvPicPr>
            <a:picLocks noChangeAspect="1"/>
          </p:cNvPicPr>
          <p:nvPr/>
        </p:nvPicPr>
        <p:blipFill rotWithShape="1">
          <a:blip r:embed="rId5"/>
          <a:srcRect b="26518"/>
          <a:stretch/>
        </p:blipFill>
        <p:spPr>
          <a:xfrm>
            <a:off x="4069711" y="142240"/>
            <a:ext cx="4464691" cy="4124960"/>
          </a:xfrm>
          <a:prstGeom prst="rect">
            <a:avLst/>
          </a:prstGeom>
        </p:spPr>
      </p:pic>
      <p:pic>
        <p:nvPicPr>
          <p:cNvPr id="6" name="Picture 5">
            <a:extLst>
              <a:ext uri="{FF2B5EF4-FFF2-40B4-BE49-F238E27FC236}">
                <a16:creationId xmlns:a16="http://schemas.microsoft.com/office/drawing/2014/main" id="{FC3A5E19-008F-E74E-3FF8-0AC12F048132}"/>
              </a:ext>
            </a:extLst>
          </p:cNvPr>
          <p:cNvPicPr>
            <a:picLocks noChangeAspect="1"/>
          </p:cNvPicPr>
          <p:nvPr/>
        </p:nvPicPr>
        <p:blipFill>
          <a:blip r:embed="rId6"/>
          <a:stretch>
            <a:fillRect/>
          </a:stretch>
        </p:blipFill>
        <p:spPr>
          <a:xfrm>
            <a:off x="5662220" y="1120666"/>
            <a:ext cx="4785371" cy="5737334"/>
          </a:xfrm>
          <a:prstGeom prst="rect">
            <a:avLst/>
          </a:prstGeom>
        </p:spPr>
      </p:pic>
    </p:spTree>
    <p:extLst>
      <p:ext uri="{BB962C8B-B14F-4D97-AF65-F5344CB8AC3E}">
        <p14:creationId xmlns:p14="http://schemas.microsoft.com/office/powerpoint/2010/main" val="64345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CFD4ADA6-E615-4058-FE3E-B9A664F432CD}"/>
              </a:ext>
            </a:extLst>
          </p:cNvPr>
          <p:cNvSpPr txBox="1">
            <a:spLocks noGrp="1"/>
          </p:cNvSpPr>
          <p:nvPr>
            <p:ph type="title" idx="4294967295"/>
          </p:nvPr>
        </p:nvSpPr>
        <p:spPr>
          <a:xfrm>
            <a:off x="513568" y="704010"/>
            <a:ext cx="11164864" cy="7848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0000"/>
              </a:lnSpc>
              <a:spcBef>
                <a:spcPts val="0"/>
              </a:spcBef>
              <a:defRPr/>
            </a:pPr>
            <a:r>
              <a:rPr lang="en-US" sz="4500" b="1" err="1">
                <a:solidFill>
                  <a:srgbClr val="45C1C0"/>
                </a:solidFill>
                <a:latin typeface="Arial"/>
                <a:ea typeface="+mn-ea"/>
                <a:cs typeface="Arial"/>
              </a:rPr>
              <a:t>TextTransit</a:t>
            </a:r>
            <a:endParaRPr kumimoji="0" lang="en-US" sz="4500" b="1" i="0" u="none" strike="noStrike" kern="1200" cap="none" spc="0" normalizeH="0" baseline="0" noProof="0">
              <a:ln>
                <a:noFill/>
              </a:ln>
              <a:solidFill>
                <a:srgbClr val="45C1C0"/>
              </a:solidFill>
              <a:effectLst/>
              <a:uLnTx/>
              <a:uFillTx/>
              <a:latin typeface="Arial" panose="020B0604020202020204" pitchFamily="34" charset="0"/>
              <a:ea typeface="+mn-ea"/>
              <a:cs typeface="Arial" panose="020B0604020202020204" pitchFamily="34" charset="0"/>
            </a:endParaRPr>
          </a:p>
        </p:txBody>
      </p:sp>
      <p:pic>
        <p:nvPicPr>
          <p:cNvPr id="2" name="Logo" descr="TransLink Logo">
            <a:extLst>
              <a:ext uri="{FF2B5EF4-FFF2-40B4-BE49-F238E27FC236}">
                <a16:creationId xmlns:a16="http://schemas.microsoft.com/office/drawing/2014/main" id="{A53E77A3-4731-A627-9A32-A01D3DBA03D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0588025" y="6007651"/>
            <a:ext cx="1129566" cy="500345"/>
          </a:xfrm>
          <a:prstGeom prst="rect">
            <a:avLst/>
          </a:prstGeom>
        </p:spPr>
      </p:pic>
      <p:sp>
        <p:nvSpPr>
          <p:cNvPr id="11" name="Arrow: Right 10">
            <a:extLst>
              <a:ext uri="{FF2B5EF4-FFF2-40B4-BE49-F238E27FC236}">
                <a16:creationId xmlns:a16="http://schemas.microsoft.com/office/drawing/2014/main" id="{67E5DC44-7D1C-C78B-7006-4A7470C3CD5C}"/>
              </a:ext>
            </a:extLst>
          </p:cNvPr>
          <p:cNvSpPr/>
          <p:nvPr/>
        </p:nvSpPr>
        <p:spPr>
          <a:xfrm>
            <a:off x="6096000" y="3224463"/>
            <a:ext cx="866274" cy="465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72C43421-9E52-E61D-4D8F-4EA7C7994B39}"/>
              </a:ext>
            </a:extLst>
          </p:cNvPr>
          <p:cNvPicPr>
            <a:picLocks noChangeAspect="1"/>
          </p:cNvPicPr>
          <p:nvPr/>
        </p:nvPicPr>
        <p:blipFill>
          <a:blip r:embed="rId4"/>
          <a:stretch>
            <a:fillRect/>
          </a:stretch>
        </p:blipFill>
        <p:spPr>
          <a:xfrm>
            <a:off x="0" y="0"/>
            <a:ext cx="5211522" cy="6858000"/>
          </a:xfrm>
          <a:prstGeom prst="rect">
            <a:avLst/>
          </a:prstGeom>
        </p:spPr>
      </p:pic>
      <p:pic>
        <p:nvPicPr>
          <p:cNvPr id="12" name="Picture 11">
            <a:extLst>
              <a:ext uri="{FF2B5EF4-FFF2-40B4-BE49-F238E27FC236}">
                <a16:creationId xmlns:a16="http://schemas.microsoft.com/office/drawing/2014/main" id="{EC44FD1A-7F40-5694-0559-1B5EA559B67D}"/>
              </a:ext>
            </a:extLst>
          </p:cNvPr>
          <p:cNvPicPr>
            <a:picLocks noChangeAspect="1"/>
          </p:cNvPicPr>
          <p:nvPr/>
        </p:nvPicPr>
        <p:blipFill>
          <a:blip r:embed="rId5"/>
          <a:stretch>
            <a:fillRect/>
          </a:stretch>
        </p:blipFill>
        <p:spPr>
          <a:xfrm>
            <a:off x="7178953" y="0"/>
            <a:ext cx="4634944" cy="6858000"/>
          </a:xfrm>
          <a:prstGeom prst="rect">
            <a:avLst/>
          </a:prstGeom>
        </p:spPr>
      </p:pic>
    </p:spTree>
    <p:extLst>
      <p:ext uri="{BB962C8B-B14F-4D97-AF65-F5344CB8AC3E}">
        <p14:creationId xmlns:p14="http://schemas.microsoft.com/office/powerpoint/2010/main" val="142524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1F286AC5-13D3-25E0-F94F-956C1033BD9E}"/>
              </a:ext>
            </a:extLst>
          </p:cNvPr>
          <p:cNvPicPr>
            <a:picLocks noChangeAspect="1"/>
          </p:cNvPicPr>
          <p:nvPr/>
        </p:nvPicPr>
        <p:blipFill>
          <a:blip r:embed="rId3"/>
          <a:stretch>
            <a:fillRect/>
          </a:stretch>
        </p:blipFill>
        <p:spPr>
          <a:xfrm>
            <a:off x="1027135" y="664788"/>
            <a:ext cx="10612137" cy="6043730"/>
          </a:xfrm>
          <a:prstGeom prst="rect">
            <a:avLst/>
          </a:prstGeom>
        </p:spPr>
      </p:pic>
      <p:sp>
        <p:nvSpPr>
          <p:cNvPr id="5" name="Slide Title">
            <a:extLst>
              <a:ext uri="{FF2B5EF4-FFF2-40B4-BE49-F238E27FC236}">
                <a16:creationId xmlns:a16="http://schemas.microsoft.com/office/drawing/2014/main" id="{CFD4ADA6-E615-4058-FE3E-B9A664F432CD}"/>
              </a:ext>
            </a:extLst>
          </p:cNvPr>
          <p:cNvSpPr txBox="1">
            <a:spLocks noGrp="1"/>
          </p:cNvSpPr>
          <p:nvPr>
            <p:ph type="title" idx="4294967295"/>
          </p:nvPr>
        </p:nvSpPr>
        <p:spPr>
          <a:xfrm>
            <a:off x="474408" y="350004"/>
            <a:ext cx="11164864" cy="107721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indent="0" fontAlgn="auto">
              <a:lnSpc>
                <a:spcPct val="100000"/>
              </a:lnSpc>
              <a:spcBef>
                <a:spcPts val="0"/>
              </a:spcBef>
              <a:spcAft>
                <a:spcPts val="0"/>
              </a:spcAft>
              <a:buClrTx/>
              <a:buSzTx/>
              <a:tabLst/>
              <a:defRPr/>
            </a:pPr>
            <a:r>
              <a:rPr lang="en-US" sz="3200" b="1" err="1">
                <a:solidFill>
                  <a:srgbClr val="00355F"/>
                </a:solidFill>
                <a:latin typeface="Arial" panose="020B0604020202020204" pitchFamily="34" charset="0"/>
                <a:ea typeface="+mn-ea"/>
                <a:cs typeface="Arial" panose="020B0604020202020204" pitchFamily="34" charset="0"/>
              </a:rPr>
              <a:t>TextTransit</a:t>
            </a:r>
            <a:r>
              <a:rPr lang="en-US" sz="3200" b="1">
                <a:solidFill>
                  <a:srgbClr val="00355F"/>
                </a:solidFill>
                <a:latin typeface="Arial" panose="020B0604020202020204" pitchFamily="34" charset="0"/>
                <a:ea typeface="+mn-ea"/>
                <a:cs typeface="Arial" panose="020B0604020202020204" pitchFamily="34" charset="0"/>
              </a:rPr>
              <a:t> </a:t>
            </a:r>
            <a:br>
              <a:rPr lang="en-US" sz="3200" b="1">
                <a:solidFill>
                  <a:srgbClr val="00355F"/>
                </a:solidFill>
                <a:latin typeface="Arial" panose="020B0604020202020204" pitchFamily="34" charset="0"/>
                <a:ea typeface="+mn-ea"/>
                <a:cs typeface="Arial" panose="020B0604020202020204" pitchFamily="34" charset="0"/>
              </a:rPr>
            </a:br>
            <a:r>
              <a:rPr lang="en-US" sz="3200" b="1">
                <a:solidFill>
                  <a:srgbClr val="00355F"/>
                </a:solidFill>
                <a:latin typeface="Arial" panose="020B0604020202020204" pitchFamily="34" charset="0"/>
                <a:ea typeface="+mn-ea"/>
                <a:cs typeface="Arial" panose="020B0604020202020204" pitchFamily="34" charset="0"/>
              </a:rPr>
              <a:t>Integrations</a:t>
            </a:r>
          </a:p>
        </p:txBody>
      </p:sp>
      <p:pic>
        <p:nvPicPr>
          <p:cNvPr id="2" name="Logo" descr="TransLink Logo">
            <a:extLst>
              <a:ext uri="{FF2B5EF4-FFF2-40B4-BE49-F238E27FC236}">
                <a16:creationId xmlns:a16="http://schemas.microsoft.com/office/drawing/2014/main" id="{A53E77A3-4731-A627-9A32-A01D3DBA03D5}"/>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588025" y="6007651"/>
            <a:ext cx="1129566" cy="500345"/>
          </a:xfrm>
          <a:prstGeom prst="rect">
            <a:avLst/>
          </a:prstGeom>
        </p:spPr>
      </p:pic>
    </p:spTree>
    <p:extLst>
      <p:ext uri="{BB962C8B-B14F-4D97-AF65-F5344CB8AC3E}">
        <p14:creationId xmlns:p14="http://schemas.microsoft.com/office/powerpoint/2010/main" val="3692585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CFD4ADA6-E615-4058-FE3E-B9A664F432CD}"/>
              </a:ext>
            </a:extLst>
          </p:cNvPr>
          <p:cNvSpPr txBox="1">
            <a:spLocks noGrp="1"/>
          </p:cNvSpPr>
          <p:nvPr>
            <p:ph type="title" idx="4294967295"/>
          </p:nvPr>
        </p:nvSpPr>
        <p:spPr>
          <a:xfrm>
            <a:off x="513567" y="704010"/>
            <a:ext cx="11164865" cy="7848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a:ln>
                  <a:noFill/>
                </a:ln>
                <a:solidFill>
                  <a:srgbClr val="45C1C0"/>
                </a:solidFill>
                <a:effectLst/>
                <a:uLnTx/>
                <a:uFillTx/>
                <a:latin typeface="Arial" panose="020B0604020202020204" pitchFamily="34" charset="0"/>
                <a:ea typeface="+mn-ea"/>
                <a:cs typeface="Arial" panose="020B0604020202020204" pitchFamily="34" charset="0"/>
              </a:rPr>
              <a:t>Sentiment Analysis</a:t>
            </a:r>
          </a:p>
        </p:txBody>
      </p:sp>
      <p:sp>
        <p:nvSpPr>
          <p:cNvPr id="11" name="Text Box">
            <a:extLst>
              <a:ext uri="{FF2B5EF4-FFF2-40B4-BE49-F238E27FC236}">
                <a16:creationId xmlns:a16="http://schemas.microsoft.com/office/drawing/2014/main" id="{BD488C9F-76DE-6788-9DD7-617068A45993}"/>
              </a:ext>
            </a:extLst>
          </p:cNvPr>
          <p:cNvSpPr txBox="1"/>
          <p:nvPr/>
        </p:nvSpPr>
        <p:spPr>
          <a:xfrm>
            <a:off x="513567" y="5796158"/>
            <a:ext cx="10074458" cy="923330"/>
          </a:xfrm>
          <a:prstGeom prst="rect">
            <a:avLst/>
          </a:prstGeom>
          <a:noFill/>
        </p:spPr>
        <p:txBody>
          <a:bodyPr wrap="square" rtlCol="0">
            <a:spAutoFit/>
          </a:bodyPr>
          <a:lstStyle/>
          <a:p>
            <a:pPr>
              <a:spcAft>
                <a:spcPts val="1200"/>
              </a:spcAft>
            </a:pPr>
            <a:r>
              <a:rPr lang="en-CA">
                <a:hlinkClick r:id="rId3"/>
              </a:rPr>
              <a:t>Source: Monitoring the well-being of vulnerable transit riders using machine learning based sentiment analysis and social media: Lessons from COVID-19 - Martino Tran, Christina Draeger, </a:t>
            </a:r>
            <a:r>
              <a:rPr lang="en-CA" err="1">
                <a:hlinkClick r:id="rId3"/>
              </a:rPr>
              <a:t>Xuerou</a:t>
            </a:r>
            <a:r>
              <a:rPr lang="en-CA">
                <a:hlinkClick r:id="rId3"/>
              </a:rPr>
              <a:t> Wang, Abbas </a:t>
            </a:r>
            <a:r>
              <a:rPr lang="en-CA" err="1">
                <a:hlinkClick r:id="rId3"/>
              </a:rPr>
              <a:t>Nikbakht</a:t>
            </a:r>
            <a:r>
              <a:rPr lang="en-CA">
                <a:hlinkClick r:id="rId3"/>
              </a:rPr>
              <a:t>, 2023 (sagepub.com)</a:t>
            </a:r>
            <a:endParaRPr lang="en-CA">
              <a:solidFill>
                <a:srgbClr val="595959"/>
              </a:solidFill>
              <a:latin typeface="Arial" panose="020B0604020202020204" pitchFamily="34" charset="0"/>
              <a:cs typeface="Arial" panose="020B0604020202020204" pitchFamily="34" charset="0"/>
            </a:endParaRPr>
          </a:p>
        </p:txBody>
      </p:sp>
      <p:pic>
        <p:nvPicPr>
          <p:cNvPr id="3" name="Logo" descr="TransLink Logo">
            <a:extLst>
              <a:ext uri="{FF2B5EF4-FFF2-40B4-BE49-F238E27FC236}">
                <a16:creationId xmlns:a16="http://schemas.microsoft.com/office/drawing/2014/main" id="{4497ECB9-FE54-CCD5-08DA-7DBF5B48655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588025" y="6007651"/>
            <a:ext cx="1129566" cy="500345"/>
          </a:xfrm>
          <a:prstGeom prst="rect">
            <a:avLst/>
          </a:prstGeom>
        </p:spPr>
      </p:pic>
      <p:pic>
        <p:nvPicPr>
          <p:cNvPr id="6" name="Picture 5" descr="Chart, bar chart&#10;&#10;Description automatically generated">
            <a:extLst>
              <a:ext uri="{FF2B5EF4-FFF2-40B4-BE49-F238E27FC236}">
                <a16:creationId xmlns:a16="http://schemas.microsoft.com/office/drawing/2014/main" id="{5D19B30F-C489-9BB1-A7E2-5033EDC7D145}"/>
              </a:ext>
            </a:extLst>
          </p:cNvPr>
          <p:cNvPicPr>
            <a:picLocks noChangeAspect="1"/>
          </p:cNvPicPr>
          <p:nvPr/>
        </p:nvPicPr>
        <p:blipFill>
          <a:blip r:embed="rId5"/>
          <a:stretch>
            <a:fillRect/>
          </a:stretch>
        </p:blipFill>
        <p:spPr>
          <a:xfrm>
            <a:off x="1259288" y="1700333"/>
            <a:ext cx="9673422" cy="3849151"/>
          </a:xfrm>
          <a:prstGeom prst="rect">
            <a:avLst/>
          </a:prstGeom>
        </p:spPr>
      </p:pic>
    </p:spTree>
    <p:extLst>
      <p:ext uri="{BB962C8B-B14F-4D97-AF65-F5344CB8AC3E}">
        <p14:creationId xmlns:p14="http://schemas.microsoft.com/office/powerpoint/2010/main" val="4112359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Tony Stark Iron Man HD wallpaper">
            <a:extLst>
              <a:ext uri="{FF2B5EF4-FFF2-40B4-BE49-F238E27FC236}">
                <a16:creationId xmlns:a16="http://schemas.microsoft.com/office/drawing/2014/main" id="{26436162-2378-EC39-DD0A-FDC3231201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01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B67EA27-9A6F-92B4-7798-994BAA86AEBF}"/>
              </a:ext>
            </a:extLst>
          </p:cNvPr>
          <p:cNvSpPr/>
          <p:nvPr/>
        </p:nvSpPr>
        <p:spPr>
          <a:xfrm>
            <a:off x="-234475" y="4881922"/>
            <a:ext cx="12564550" cy="1983219"/>
          </a:xfrm>
          <a:prstGeom prst="rect">
            <a:avLst/>
          </a:prstGeom>
          <a:solidFill>
            <a:schemeClr val="accent1">
              <a:alpha val="753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4">
            <a:extLst>
              <a:ext uri="{FF2B5EF4-FFF2-40B4-BE49-F238E27FC236}">
                <a16:creationId xmlns:a16="http://schemas.microsoft.com/office/drawing/2014/main" id="{0D974712-31BB-C3AD-F54F-FCB7BF0F80A2}"/>
              </a:ext>
            </a:extLst>
          </p:cNvPr>
          <p:cNvSpPr>
            <a:spLocks noGrp="1"/>
          </p:cNvSpPr>
          <p:nvPr>
            <p:ph type="title"/>
          </p:nvPr>
        </p:nvSpPr>
        <p:spPr>
          <a:xfrm>
            <a:off x="838200" y="5182829"/>
            <a:ext cx="10515600" cy="1325563"/>
          </a:xfrm>
        </p:spPr>
        <p:txBody>
          <a:bodyPr>
            <a:normAutofit fontScale="90000"/>
          </a:bodyPr>
          <a:lstStyle/>
          <a:p>
            <a:pPr algn="ctr"/>
            <a:r>
              <a:rPr lang="en-US" sz="9600" b="1">
                <a:solidFill>
                  <a:schemeClr val="accent4"/>
                </a:solidFill>
                <a:latin typeface="Arial" panose="020B0604020202020204" pitchFamily="34" charset="0"/>
                <a:ea typeface="+mn-ea"/>
                <a:cs typeface="Arial" panose="020B0604020202020204" pitchFamily="34" charset="0"/>
              </a:rPr>
              <a:t>CI Empowerment</a:t>
            </a:r>
            <a:endParaRPr lang="en-CA" sz="9600" b="1">
              <a:solidFill>
                <a:schemeClr val="accent4"/>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98425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CFD4ADA6-E615-4058-FE3E-B9A664F432CD}"/>
              </a:ext>
            </a:extLst>
          </p:cNvPr>
          <p:cNvSpPr txBox="1">
            <a:spLocks noGrp="1"/>
          </p:cNvSpPr>
          <p:nvPr>
            <p:ph type="title" idx="4294967295"/>
          </p:nvPr>
        </p:nvSpPr>
        <p:spPr>
          <a:xfrm>
            <a:off x="513568" y="704010"/>
            <a:ext cx="11164864" cy="7848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a:ln>
                  <a:noFill/>
                </a:ln>
                <a:solidFill>
                  <a:srgbClr val="45C1C0"/>
                </a:solidFill>
                <a:effectLst/>
                <a:uLnTx/>
                <a:uFillTx/>
                <a:latin typeface="Arial" panose="020B0604020202020204" pitchFamily="34" charset="0"/>
                <a:ea typeface="+mn-ea"/>
                <a:cs typeface="Arial" panose="020B0604020202020204" pitchFamily="34" charset="0"/>
              </a:rPr>
              <a:t>Solution/Innovation</a:t>
            </a:r>
          </a:p>
        </p:txBody>
      </p:sp>
      <p:sp>
        <p:nvSpPr>
          <p:cNvPr id="11" name="Text Box">
            <a:extLst>
              <a:ext uri="{FF2B5EF4-FFF2-40B4-BE49-F238E27FC236}">
                <a16:creationId xmlns:a16="http://schemas.microsoft.com/office/drawing/2014/main" id="{BD488C9F-76DE-6788-9DD7-617068A45993}"/>
              </a:ext>
            </a:extLst>
          </p:cNvPr>
          <p:cNvSpPr txBox="1"/>
          <p:nvPr/>
        </p:nvSpPr>
        <p:spPr>
          <a:xfrm>
            <a:off x="586162" y="1922744"/>
            <a:ext cx="11092270" cy="3231654"/>
          </a:xfrm>
          <a:prstGeom prst="rect">
            <a:avLst/>
          </a:prstGeom>
          <a:noFill/>
        </p:spPr>
        <p:txBody>
          <a:bodyPr wrap="square" lIns="91440" tIns="45720" rIns="91440" bIns="45720" rtlCol="0" anchor="t">
            <a:spAutoFit/>
          </a:bodyPr>
          <a:lstStyle/>
          <a:p>
            <a:pPr>
              <a:spcAft>
                <a:spcPts val="1200"/>
              </a:spcAft>
            </a:pPr>
            <a:r>
              <a:rPr lang="en-US">
                <a:solidFill>
                  <a:srgbClr val="595959"/>
                </a:solidFill>
                <a:latin typeface="Arial"/>
                <a:ea typeface="+mn-lt"/>
                <a:cs typeface="Arial"/>
              </a:rPr>
              <a:t>Large Language Model - </a:t>
            </a:r>
            <a:r>
              <a:rPr lang="en-US" err="1">
                <a:solidFill>
                  <a:srgbClr val="595959"/>
                </a:solidFill>
                <a:latin typeface="Arial"/>
                <a:ea typeface="+mn-lt"/>
                <a:cs typeface="Arial"/>
              </a:rPr>
              <a:t>OpenAI</a:t>
            </a:r>
            <a:r>
              <a:rPr lang="en-US">
                <a:solidFill>
                  <a:srgbClr val="595959"/>
                </a:solidFill>
                <a:latin typeface="Arial"/>
                <a:ea typeface="+mn-lt"/>
                <a:cs typeface="Arial"/>
              </a:rPr>
              <a:t> API</a:t>
            </a:r>
            <a:endParaRPr lang="en-US"/>
          </a:p>
          <a:p>
            <a:pPr>
              <a:spcAft>
                <a:spcPts val="1200"/>
              </a:spcAft>
            </a:pPr>
            <a:r>
              <a:rPr lang="en-US">
                <a:solidFill>
                  <a:srgbClr val="595959"/>
                </a:solidFill>
                <a:latin typeface="Arial"/>
                <a:ea typeface="+mn-lt"/>
                <a:cs typeface="Arial"/>
              </a:rPr>
              <a:t>Databases - Cosmos DB </a:t>
            </a:r>
            <a:r>
              <a:rPr lang="en-US">
                <a:solidFill>
                  <a:srgbClr val="595959"/>
                </a:solidFill>
                <a:effectLst/>
                <a:latin typeface="Arial"/>
                <a:ea typeface="+mn-lt"/>
                <a:cs typeface="Arial"/>
              </a:rPr>
              <a:t>(</a:t>
            </a:r>
            <a:r>
              <a:rPr lang="en-US" err="1">
                <a:solidFill>
                  <a:srgbClr val="595959"/>
                </a:solidFill>
                <a:latin typeface="Arial"/>
                <a:ea typeface="+mn-lt"/>
                <a:cs typeface="Arial"/>
              </a:rPr>
              <a:t>nosql</a:t>
            </a:r>
            <a:r>
              <a:rPr lang="en-US">
                <a:solidFill>
                  <a:srgbClr val="595959"/>
                </a:solidFill>
                <a:latin typeface="Arial"/>
                <a:ea typeface="+mn-lt"/>
                <a:cs typeface="Arial"/>
              </a:rPr>
              <a:t> database backend store</a:t>
            </a:r>
            <a:r>
              <a:rPr lang="en-US">
                <a:solidFill>
                  <a:srgbClr val="595959"/>
                </a:solidFill>
                <a:effectLst/>
                <a:latin typeface="Arial"/>
                <a:ea typeface="+mn-lt"/>
                <a:cs typeface="Arial"/>
              </a:rPr>
              <a:t>)</a:t>
            </a:r>
            <a:endParaRPr lang="en-US"/>
          </a:p>
          <a:p>
            <a:pPr>
              <a:spcAft>
                <a:spcPts val="1200"/>
              </a:spcAft>
            </a:pPr>
            <a:r>
              <a:rPr lang="en-US">
                <a:solidFill>
                  <a:srgbClr val="595959"/>
                </a:solidFill>
                <a:latin typeface="Arial"/>
                <a:ea typeface="+mn-lt"/>
                <a:cs typeface="Arial"/>
              </a:rPr>
              <a:t>Data summarization - Cognitive Services (reads website into a document and it goes into storage account)</a:t>
            </a:r>
            <a:endParaRPr lang="en-US"/>
          </a:p>
          <a:p>
            <a:pPr>
              <a:spcAft>
                <a:spcPts val="1200"/>
              </a:spcAft>
            </a:pPr>
            <a:r>
              <a:rPr lang="en-US">
                <a:solidFill>
                  <a:srgbClr val="595959"/>
                </a:solidFill>
                <a:latin typeface="Arial"/>
                <a:ea typeface="+mn-lt"/>
                <a:cs typeface="Arial"/>
              </a:rPr>
              <a:t>Sentiment Analysis - Cognitive Services (summarizing speech </a:t>
            </a:r>
            <a:r>
              <a:rPr lang="en-US">
                <a:solidFill>
                  <a:srgbClr val="595959"/>
                </a:solidFill>
                <a:effectLst/>
                <a:latin typeface="Arial"/>
                <a:ea typeface="+mn-lt"/>
                <a:cs typeface="Arial"/>
              </a:rPr>
              <a:t>to </a:t>
            </a:r>
            <a:r>
              <a:rPr lang="en-US">
                <a:solidFill>
                  <a:srgbClr val="595959"/>
                </a:solidFill>
                <a:latin typeface="Arial"/>
                <a:ea typeface="+mn-lt"/>
                <a:cs typeface="Arial"/>
              </a:rPr>
              <a:t>text)</a:t>
            </a:r>
            <a:endParaRPr lang="en-US"/>
          </a:p>
          <a:p>
            <a:pPr>
              <a:spcAft>
                <a:spcPts val="1200"/>
              </a:spcAft>
            </a:pPr>
            <a:r>
              <a:rPr lang="en-US">
                <a:solidFill>
                  <a:srgbClr val="595959"/>
                </a:solidFill>
                <a:latin typeface="Arial"/>
                <a:ea typeface="+mn-lt"/>
                <a:cs typeface="Arial"/>
              </a:rPr>
              <a:t>Bot Creation  - Power Platform (low code platform .... </a:t>
            </a:r>
            <a:r>
              <a:rPr lang="en-US">
                <a:solidFill>
                  <a:srgbClr val="595959"/>
                </a:solidFill>
                <a:effectLst/>
                <a:latin typeface="Arial"/>
                <a:ea typeface="+mn-lt"/>
                <a:cs typeface="Arial"/>
              </a:rPr>
              <a:t>information</a:t>
            </a:r>
            <a:r>
              <a:rPr lang="en-US">
                <a:solidFill>
                  <a:srgbClr val="595959"/>
                </a:solidFill>
                <a:latin typeface="Arial"/>
                <a:ea typeface="+mn-lt"/>
                <a:cs typeface="Arial"/>
              </a:rPr>
              <a:t> funnels ... power app using QR code or website .. can be used with customer info team)</a:t>
            </a:r>
            <a:endParaRPr lang="en-US"/>
          </a:p>
          <a:p>
            <a:pPr>
              <a:spcAft>
                <a:spcPts val="1200"/>
              </a:spcAft>
            </a:pPr>
            <a:r>
              <a:rPr lang="en-US">
                <a:solidFill>
                  <a:srgbClr val="595959"/>
                </a:solidFill>
                <a:latin typeface="Arial"/>
                <a:ea typeface="+mn-lt"/>
                <a:cs typeface="Arial"/>
              </a:rPr>
              <a:t>Enhanced Power BI - </a:t>
            </a:r>
            <a:r>
              <a:rPr lang="en-US">
                <a:solidFill>
                  <a:srgbClr val="595959"/>
                </a:solidFill>
                <a:effectLst/>
                <a:latin typeface="Arial"/>
                <a:ea typeface="+mn-lt"/>
                <a:cs typeface="Arial"/>
              </a:rPr>
              <a:t>Analyze </a:t>
            </a:r>
            <a:r>
              <a:rPr lang="en-US">
                <a:solidFill>
                  <a:srgbClr val="595959"/>
                </a:solidFill>
                <a:latin typeface="Arial"/>
                <a:ea typeface="+mn-lt"/>
                <a:cs typeface="Arial"/>
              </a:rPr>
              <a:t>data to make future business decision</a:t>
            </a:r>
            <a:endParaRPr lang="en-US"/>
          </a:p>
          <a:p>
            <a:pPr>
              <a:spcAft>
                <a:spcPts val="1200"/>
              </a:spcAft>
            </a:pPr>
            <a:r>
              <a:rPr lang="en-US">
                <a:solidFill>
                  <a:srgbClr val="595959"/>
                </a:solidFill>
                <a:latin typeface="Arial"/>
                <a:ea typeface="+mn-lt"/>
                <a:cs typeface="Arial"/>
              </a:rPr>
              <a:t>Cognitive Services - Realtime sentiment analysis of phone calls coming in</a:t>
            </a:r>
            <a:endParaRPr lang="en-US"/>
          </a:p>
        </p:txBody>
      </p:sp>
      <p:pic>
        <p:nvPicPr>
          <p:cNvPr id="2" name="Logo" descr="TransLink Logo">
            <a:extLst>
              <a:ext uri="{FF2B5EF4-FFF2-40B4-BE49-F238E27FC236}">
                <a16:creationId xmlns:a16="http://schemas.microsoft.com/office/drawing/2014/main" id="{A53E77A3-4731-A627-9A32-A01D3DBA03D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0588025" y="6007651"/>
            <a:ext cx="1129566" cy="500345"/>
          </a:xfrm>
          <a:prstGeom prst="rect">
            <a:avLst/>
          </a:prstGeom>
        </p:spPr>
      </p:pic>
    </p:spTree>
    <p:extLst>
      <p:ext uri="{BB962C8B-B14F-4D97-AF65-F5344CB8AC3E}">
        <p14:creationId xmlns:p14="http://schemas.microsoft.com/office/powerpoint/2010/main" val="690883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220670C-BA7A-0CBB-F852-CB2C95A8286C}"/>
              </a:ext>
            </a:extLst>
          </p:cNvPr>
          <p:cNvPicPr>
            <a:picLocks noChangeAspect="1"/>
          </p:cNvPicPr>
          <p:nvPr/>
        </p:nvPicPr>
        <p:blipFill rotWithShape="1">
          <a:blip r:embed="rId2">
            <a:alphaModFix amt="19000"/>
          </a:blip>
          <a:srcRect l="2481" r="1501"/>
          <a:stretch/>
        </p:blipFill>
        <p:spPr>
          <a:xfrm>
            <a:off x="20" y="1282"/>
            <a:ext cx="12191980" cy="6856718"/>
          </a:xfrm>
          <a:prstGeom prst="rect">
            <a:avLst/>
          </a:prstGeom>
        </p:spPr>
      </p:pic>
      <p:sp>
        <p:nvSpPr>
          <p:cNvPr id="3" name="Slide Title">
            <a:extLst>
              <a:ext uri="{FF2B5EF4-FFF2-40B4-BE49-F238E27FC236}">
                <a16:creationId xmlns:a16="http://schemas.microsoft.com/office/drawing/2014/main" id="{AF375CB4-DE3B-8181-CFF2-95347A22F53F}"/>
              </a:ext>
            </a:extLst>
          </p:cNvPr>
          <p:cNvSpPr txBox="1">
            <a:spLocks/>
          </p:cNvSpPr>
          <p:nvPr/>
        </p:nvSpPr>
        <p:spPr>
          <a:xfrm>
            <a:off x="513568" y="704010"/>
            <a:ext cx="11164864" cy="7848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US" sz="4500" b="1">
                <a:solidFill>
                  <a:srgbClr val="00355F"/>
                </a:solidFill>
                <a:latin typeface="Arial" panose="020B0604020202020204" pitchFamily="34" charset="0"/>
                <a:ea typeface="+mn-ea"/>
                <a:cs typeface="Arial" panose="020B0604020202020204" pitchFamily="34" charset="0"/>
              </a:rPr>
              <a:t>Did you know?</a:t>
            </a:r>
          </a:p>
        </p:txBody>
      </p:sp>
      <p:sp>
        <p:nvSpPr>
          <p:cNvPr id="5" name="Text Box">
            <a:extLst>
              <a:ext uri="{FF2B5EF4-FFF2-40B4-BE49-F238E27FC236}">
                <a16:creationId xmlns:a16="http://schemas.microsoft.com/office/drawing/2014/main" id="{89B9E5EA-20C4-DC37-51B1-BC06536DF2B0}"/>
              </a:ext>
            </a:extLst>
          </p:cNvPr>
          <p:cNvSpPr txBox="1"/>
          <p:nvPr/>
        </p:nvSpPr>
        <p:spPr>
          <a:xfrm>
            <a:off x="0" y="2656348"/>
            <a:ext cx="12192000" cy="1600438"/>
          </a:xfrm>
          <a:prstGeom prst="rect">
            <a:avLst/>
          </a:prstGeom>
          <a:noFill/>
        </p:spPr>
        <p:txBody>
          <a:bodyPr wrap="square" lIns="91440" tIns="45720" rIns="91440" bIns="45720" rtlCol="0" anchor="t">
            <a:spAutoFit/>
          </a:bodyPr>
          <a:lstStyle/>
          <a:p>
            <a:pPr algn="ctr">
              <a:spcAft>
                <a:spcPts val="1200"/>
              </a:spcAft>
            </a:pPr>
            <a:r>
              <a:rPr lang="en-CA" sz="4400" b="1">
                <a:solidFill>
                  <a:srgbClr val="595959"/>
                </a:solidFill>
                <a:latin typeface="Arial"/>
                <a:ea typeface="+mn-lt"/>
                <a:cs typeface="Arial"/>
              </a:rPr>
              <a:t>During the last ten-minute presentation, </a:t>
            </a:r>
          </a:p>
          <a:p>
            <a:pPr algn="ctr">
              <a:spcAft>
                <a:spcPts val="1200"/>
              </a:spcAft>
            </a:pPr>
            <a:r>
              <a:rPr lang="en-CA" sz="4400" b="1">
                <a:solidFill>
                  <a:srgbClr val="595959"/>
                </a:solidFill>
                <a:latin typeface="Arial"/>
                <a:ea typeface="+mn-lt"/>
                <a:cs typeface="Arial"/>
              </a:rPr>
              <a:t>our CI centre handled 20 calls!!! </a:t>
            </a:r>
            <a:endParaRPr lang="en-CA" sz="4400" b="1">
              <a:solidFill>
                <a:srgbClr val="595959"/>
              </a:solidFill>
              <a:latin typeface="Arial"/>
              <a:cs typeface="Arial"/>
            </a:endParaRPr>
          </a:p>
        </p:txBody>
      </p:sp>
      <p:pic>
        <p:nvPicPr>
          <p:cNvPr id="6" name="Logo" descr="TransLink Logo">
            <a:extLst>
              <a:ext uri="{FF2B5EF4-FFF2-40B4-BE49-F238E27FC236}">
                <a16:creationId xmlns:a16="http://schemas.microsoft.com/office/drawing/2014/main" id="{34E07493-9F1A-B77B-4985-A5552281946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0588025" y="6007651"/>
            <a:ext cx="1129566" cy="500345"/>
          </a:xfrm>
          <a:prstGeom prst="rect">
            <a:avLst/>
          </a:prstGeom>
        </p:spPr>
      </p:pic>
    </p:spTree>
    <p:extLst>
      <p:ext uri="{BB962C8B-B14F-4D97-AF65-F5344CB8AC3E}">
        <p14:creationId xmlns:p14="http://schemas.microsoft.com/office/powerpoint/2010/main" val="981718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A7DD554A-5D1E-65E9-943C-B460CAF56A45}"/>
              </a:ext>
            </a:extLst>
          </p:cNvPr>
          <p:cNvPicPr>
            <a:picLocks noChangeAspect="1"/>
          </p:cNvPicPr>
          <p:nvPr/>
        </p:nvPicPr>
        <p:blipFill>
          <a:blip r:embed="rId2"/>
          <a:stretch>
            <a:fillRect/>
          </a:stretch>
        </p:blipFill>
        <p:spPr>
          <a:xfrm>
            <a:off x="1290810" y="2609911"/>
            <a:ext cx="9619560" cy="1895239"/>
          </a:xfrm>
          <a:prstGeom prst="rect">
            <a:avLst/>
          </a:prstGeom>
        </p:spPr>
      </p:pic>
    </p:spTree>
    <p:extLst>
      <p:ext uri="{BB962C8B-B14F-4D97-AF65-F5344CB8AC3E}">
        <p14:creationId xmlns:p14="http://schemas.microsoft.com/office/powerpoint/2010/main" val="1390586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05DBFCF8-E67F-7CD5-81B0-841697EB71E0}"/>
              </a:ext>
            </a:extLst>
          </p:cNvPr>
          <p:cNvSpPr/>
          <p:nvPr/>
        </p:nvSpPr>
        <p:spPr>
          <a:xfrm>
            <a:off x="9414703" y="254000"/>
            <a:ext cx="2505153" cy="6349999"/>
          </a:xfrm>
          <a:prstGeom prst="round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000000"/>
              </a:solidFill>
              <a:cs typeface="Calibri"/>
            </a:endParaRPr>
          </a:p>
        </p:txBody>
      </p:sp>
      <p:sp>
        <p:nvSpPr>
          <p:cNvPr id="50" name="Rectangle: Rounded Corners 49">
            <a:extLst>
              <a:ext uri="{FF2B5EF4-FFF2-40B4-BE49-F238E27FC236}">
                <a16:creationId xmlns:a16="http://schemas.microsoft.com/office/drawing/2014/main" id="{413FE335-7F28-D754-A59B-1DF17AEB9A40}"/>
              </a:ext>
            </a:extLst>
          </p:cNvPr>
          <p:cNvSpPr/>
          <p:nvPr/>
        </p:nvSpPr>
        <p:spPr>
          <a:xfrm>
            <a:off x="2790371" y="192314"/>
            <a:ext cx="1814286" cy="6480627"/>
          </a:xfrm>
          <a:prstGeom prst="round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a:solidFill>
                <a:srgbClr val="000000"/>
              </a:solidFill>
              <a:cs typeface="Calibri"/>
            </a:endParaRPr>
          </a:p>
        </p:txBody>
      </p:sp>
      <p:pic>
        <p:nvPicPr>
          <p:cNvPr id="1026" name="Picture 2" descr="Free Twitter Logo SVG, PNG Icon, Symbol. Download Image.">
            <a:extLst>
              <a:ext uri="{FF2B5EF4-FFF2-40B4-BE49-F238E27FC236}">
                <a16:creationId xmlns:a16="http://schemas.microsoft.com/office/drawing/2014/main" id="{21998BB4-72BA-1360-5980-461FA34F7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8855" y="4068505"/>
            <a:ext cx="919481" cy="9194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cebook - Free social icons">
            <a:extLst>
              <a:ext uri="{FF2B5EF4-FFF2-40B4-BE49-F238E27FC236}">
                <a16:creationId xmlns:a16="http://schemas.microsoft.com/office/drawing/2014/main" id="{F2C2A388-5071-0F2E-E91C-A111AD33A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922" y="5177146"/>
            <a:ext cx="629920" cy="6299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ociale, media, instagram Pictogram in Social Media Applications">
            <a:extLst>
              <a:ext uri="{FF2B5EF4-FFF2-40B4-BE49-F238E27FC236}">
                <a16:creationId xmlns:a16="http://schemas.microsoft.com/office/drawing/2014/main" id="{554DB05B-DBC5-81DA-F14B-0D44C97CE3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3756" y="5920282"/>
            <a:ext cx="631372" cy="6313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ll center - Free people icons">
            <a:extLst>
              <a:ext uri="{FF2B5EF4-FFF2-40B4-BE49-F238E27FC236}">
                <a16:creationId xmlns:a16="http://schemas.microsoft.com/office/drawing/2014/main" id="{6B86ACAB-0B5A-59CC-BACB-8C08BBAA91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7902" y="1047738"/>
            <a:ext cx="912224" cy="9122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ictogram Web Website - Free vector graphic on Pixabay">
            <a:extLst>
              <a:ext uri="{FF2B5EF4-FFF2-40B4-BE49-F238E27FC236}">
                <a16:creationId xmlns:a16="http://schemas.microsoft.com/office/drawing/2014/main" id="{B8504D37-B17C-346A-16BA-1DD61E7A91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1506" y="3130653"/>
            <a:ext cx="909002" cy="9084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4A11184-B82A-2D2A-2D75-3110EB29B3C5}"/>
              </a:ext>
            </a:extLst>
          </p:cNvPr>
          <p:cNvSpPr/>
          <p:nvPr/>
        </p:nvSpPr>
        <p:spPr>
          <a:xfrm>
            <a:off x="5926999" y="2878600"/>
            <a:ext cx="731835" cy="1382880"/>
          </a:xfrm>
          <a:prstGeom prst="round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a:cs typeface="Calibri"/>
              </a:rPr>
              <a:t>BOT</a:t>
            </a:r>
            <a:endParaRPr lang="en-US"/>
          </a:p>
        </p:txBody>
      </p:sp>
      <p:cxnSp>
        <p:nvCxnSpPr>
          <p:cNvPr id="3" name="Connector: Curved 2">
            <a:extLst>
              <a:ext uri="{FF2B5EF4-FFF2-40B4-BE49-F238E27FC236}">
                <a16:creationId xmlns:a16="http://schemas.microsoft.com/office/drawing/2014/main" id="{B521B932-188D-DEB9-B0AE-349730D1EE7E}"/>
              </a:ext>
            </a:extLst>
          </p:cNvPr>
          <p:cNvCxnSpPr/>
          <p:nvPr/>
        </p:nvCxnSpPr>
        <p:spPr>
          <a:xfrm>
            <a:off x="4214947" y="793694"/>
            <a:ext cx="1647756" cy="251931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Curved 5">
            <a:extLst>
              <a:ext uri="{FF2B5EF4-FFF2-40B4-BE49-F238E27FC236}">
                <a16:creationId xmlns:a16="http://schemas.microsoft.com/office/drawing/2014/main" id="{A58825A6-AB3E-F381-AE54-7C3C58625D38}"/>
              </a:ext>
            </a:extLst>
          </p:cNvPr>
          <p:cNvCxnSpPr>
            <a:cxnSpLocks/>
          </p:cNvCxnSpPr>
          <p:nvPr/>
        </p:nvCxnSpPr>
        <p:spPr>
          <a:xfrm>
            <a:off x="4214947" y="2108649"/>
            <a:ext cx="1647819" cy="129202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059A558B-1C7D-4D0A-8368-4838B0C33F5B}"/>
              </a:ext>
            </a:extLst>
          </p:cNvPr>
          <p:cNvCxnSpPr>
            <a:cxnSpLocks/>
          </p:cNvCxnSpPr>
          <p:nvPr/>
        </p:nvCxnSpPr>
        <p:spPr>
          <a:xfrm>
            <a:off x="4214947" y="3133640"/>
            <a:ext cx="1649939" cy="47607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68736FC3-A269-084C-B312-279C23774C68}"/>
              </a:ext>
            </a:extLst>
          </p:cNvPr>
          <p:cNvCxnSpPr>
            <a:cxnSpLocks/>
          </p:cNvCxnSpPr>
          <p:nvPr/>
        </p:nvCxnSpPr>
        <p:spPr>
          <a:xfrm flipV="1">
            <a:off x="4214947" y="3805276"/>
            <a:ext cx="1645701" cy="4477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D4B6E733-71E2-7363-3928-8D03EBC3A390}"/>
              </a:ext>
            </a:extLst>
          </p:cNvPr>
          <p:cNvCxnSpPr>
            <a:cxnSpLocks/>
          </p:cNvCxnSpPr>
          <p:nvPr/>
        </p:nvCxnSpPr>
        <p:spPr>
          <a:xfrm flipV="1">
            <a:off x="4214947" y="3940144"/>
            <a:ext cx="1649297" cy="14120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D4037128-EEC1-C8A2-9EF4-3889433B5C50}"/>
              </a:ext>
            </a:extLst>
          </p:cNvPr>
          <p:cNvCxnSpPr>
            <a:cxnSpLocks/>
          </p:cNvCxnSpPr>
          <p:nvPr/>
        </p:nvCxnSpPr>
        <p:spPr>
          <a:xfrm flipV="1">
            <a:off x="4214947" y="4041294"/>
            <a:ext cx="1644738" cy="228195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3961597F-CE7D-00F6-770D-36E90C0E07FE}"/>
              </a:ext>
            </a:extLst>
          </p:cNvPr>
          <p:cNvCxnSpPr/>
          <p:nvPr/>
        </p:nvCxnSpPr>
        <p:spPr>
          <a:xfrm>
            <a:off x="4214947" y="606144"/>
            <a:ext cx="1650326" cy="258675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53DCF4A0-FA89-E824-B8EA-88074DDE734A}"/>
              </a:ext>
            </a:extLst>
          </p:cNvPr>
          <p:cNvCxnSpPr/>
          <p:nvPr/>
        </p:nvCxnSpPr>
        <p:spPr>
          <a:xfrm>
            <a:off x="4214947" y="1996541"/>
            <a:ext cx="1646730" cy="148084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46AB4FBE-1597-6930-9C6D-B746904529C9}"/>
              </a:ext>
            </a:extLst>
          </p:cNvPr>
          <p:cNvCxnSpPr>
            <a:cxnSpLocks/>
          </p:cNvCxnSpPr>
          <p:nvPr/>
        </p:nvCxnSpPr>
        <p:spPr>
          <a:xfrm>
            <a:off x="4214947" y="2192098"/>
            <a:ext cx="1649941" cy="105601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84EB0924-6FC7-07B4-EED5-6FAF6B201FF9}"/>
              </a:ext>
            </a:extLst>
          </p:cNvPr>
          <p:cNvCxnSpPr>
            <a:cxnSpLocks/>
          </p:cNvCxnSpPr>
          <p:nvPr/>
        </p:nvCxnSpPr>
        <p:spPr>
          <a:xfrm>
            <a:off x="4214947" y="2259532"/>
            <a:ext cx="1643647" cy="11099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FACEACD1-1CF8-D2D6-5404-582EA6470A7B}"/>
              </a:ext>
            </a:extLst>
          </p:cNvPr>
          <p:cNvCxnSpPr>
            <a:cxnSpLocks/>
          </p:cNvCxnSpPr>
          <p:nvPr/>
        </p:nvCxnSpPr>
        <p:spPr>
          <a:xfrm>
            <a:off x="4214947" y="2333709"/>
            <a:ext cx="1646794" cy="117738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75072366-AAA0-0492-9095-EB982E81EEFA}"/>
              </a:ext>
            </a:extLst>
          </p:cNvPr>
          <p:cNvCxnSpPr>
            <a:cxnSpLocks/>
          </p:cNvCxnSpPr>
          <p:nvPr/>
        </p:nvCxnSpPr>
        <p:spPr>
          <a:xfrm>
            <a:off x="4214947" y="2994558"/>
            <a:ext cx="1648977" cy="60420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567797C8-93EF-C9D4-60E4-C0B81920F464}"/>
              </a:ext>
            </a:extLst>
          </p:cNvPr>
          <p:cNvCxnSpPr>
            <a:cxnSpLocks/>
          </p:cNvCxnSpPr>
          <p:nvPr/>
        </p:nvCxnSpPr>
        <p:spPr>
          <a:xfrm>
            <a:off x="4214947" y="1895390"/>
            <a:ext cx="1646730" cy="148084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1FFEECE2-AB99-20A1-A601-9622CF81CD4F}"/>
              </a:ext>
            </a:extLst>
          </p:cNvPr>
          <p:cNvCxnSpPr>
            <a:cxnSpLocks/>
          </p:cNvCxnSpPr>
          <p:nvPr/>
        </p:nvCxnSpPr>
        <p:spPr>
          <a:xfrm>
            <a:off x="4214947" y="1807727"/>
            <a:ext cx="1645187" cy="150107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7FDCF945-CF3A-07C5-8F26-231A50F0D09F}"/>
              </a:ext>
            </a:extLst>
          </p:cNvPr>
          <p:cNvCxnSpPr>
            <a:cxnSpLocks/>
          </p:cNvCxnSpPr>
          <p:nvPr/>
        </p:nvCxnSpPr>
        <p:spPr>
          <a:xfrm>
            <a:off x="4214947" y="1652630"/>
            <a:ext cx="1643647" cy="17438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1C98DFDC-62DE-EA51-5DC4-C5B9732564EE}"/>
              </a:ext>
            </a:extLst>
          </p:cNvPr>
          <p:cNvCxnSpPr>
            <a:cxnSpLocks/>
          </p:cNvCxnSpPr>
          <p:nvPr/>
        </p:nvCxnSpPr>
        <p:spPr>
          <a:xfrm>
            <a:off x="4214947" y="1902133"/>
            <a:ext cx="1650391" cy="153478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A4AFDAC1-A8A4-A1E4-69EC-4756D49BACF0}"/>
              </a:ext>
            </a:extLst>
          </p:cNvPr>
          <p:cNvCxnSpPr>
            <a:cxnSpLocks/>
          </p:cNvCxnSpPr>
          <p:nvPr/>
        </p:nvCxnSpPr>
        <p:spPr>
          <a:xfrm flipV="1">
            <a:off x="4214947" y="3740373"/>
            <a:ext cx="1642170" cy="46124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6EF23F75-0969-E853-01C3-1E4439928EAC}"/>
              </a:ext>
            </a:extLst>
          </p:cNvPr>
          <p:cNvCxnSpPr>
            <a:cxnSpLocks/>
          </p:cNvCxnSpPr>
          <p:nvPr/>
        </p:nvCxnSpPr>
        <p:spPr>
          <a:xfrm flipV="1">
            <a:off x="4214947" y="3666196"/>
            <a:ext cx="1648335" cy="49496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EA3AC891-070A-2BD6-2C03-B31F4A2D7756}"/>
              </a:ext>
            </a:extLst>
          </p:cNvPr>
          <p:cNvCxnSpPr>
            <a:cxnSpLocks/>
          </p:cNvCxnSpPr>
          <p:nvPr/>
        </p:nvCxnSpPr>
        <p:spPr>
          <a:xfrm flipV="1">
            <a:off x="4214947" y="3645966"/>
            <a:ext cx="1648849" cy="4612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283C01B4-9059-3698-04FA-0FBA79A27845}"/>
              </a:ext>
            </a:extLst>
          </p:cNvPr>
          <p:cNvCxnSpPr>
            <a:cxnSpLocks/>
          </p:cNvCxnSpPr>
          <p:nvPr/>
        </p:nvCxnSpPr>
        <p:spPr>
          <a:xfrm flipV="1">
            <a:off x="4214947" y="3578533"/>
            <a:ext cx="1642105" cy="42752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65418179-7E0A-911E-C4D9-A77ECD1FD752}"/>
              </a:ext>
            </a:extLst>
          </p:cNvPr>
          <p:cNvCxnSpPr>
            <a:cxnSpLocks/>
          </p:cNvCxnSpPr>
          <p:nvPr/>
        </p:nvCxnSpPr>
        <p:spPr>
          <a:xfrm>
            <a:off x="4214947" y="1551480"/>
            <a:ext cx="1646794" cy="164268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E4D29A68-4C83-E4DC-3289-F4A9485FF2D4}"/>
              </a:ext>
            </a:extLst>
          </p:cNvPr>
          <p:cNvCxnSpPr>
            <a:cxnSpLocks/>
          </p:cNvCxnSpPr>
          <p:nvPr/>
        </p:nvCxnSpPr>
        <p:spPr>
          <a:xfrm>
            <a:off x="4214947" y="2367427"/>
            <a:ext cx="1649298" cy="110995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6A8FA60D-04C4-E325-008D-C3FC16E4618E}"/>
              </a:ext>
            </a:extLst>
          </p:cNvPr>
          <p:cNvCxnSpPr>
            <a:cxnSpLocks/>
          </p:cNvCxnSpPr>
          <p:nvPr/>
        </p:nvCxnSpPr>
        <p:spPr>
          <a:xfrm flipV="1">
            <a:off x="4214947" y="3720143"/>
            <a:ext cx="1651418" cy="47473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A9BFC7F4-CDD9-8338-C1FC-0F433E8D7DB5}"/>
              </a:ext>
            </a:extLst>
          </p:cNvPr>
          <p:cNvCxnSpPr>
            <a:cxnSpLocks/>
          </p:cNvCxnSpPr>
          <p:nvPr/>
        </p:nvCxnSpPr>
        <p:spPr>
          <a:xfrm flipV="1">
            <a:off x="4214947" y="3841523"/>
            <a:ext cx="1649363" cy="49496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5210FC44-3A07-054B-A8C4-55B589A2AADF}"/>
              </a:ext>
            </a:extLst>
          </p:cNvPr>
          <p:cNvCxnSpPr>
            <a:cxnSpLocks/>
          </p:cNvCxnSpPr>
          <p:nvPr/>
        </p:nvCxnSpPr>
        <p:spPr>
          <a:xfrm>
            <a:off x="4214947" y="479284"/>
            <a:ext cx="1652894" cy="264744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FEEAD265-B25A-B5B6-E2DF-5C8CAA869598}"/>
              </a:ext>
            </a:extLst>
          </p:cNvPr>
          <p:cNvCxnSpPr>
            <a:cxnSpLocks/>
          </p:cNvCxnSpPr>
          <p:nvPr/>
        </p:nvCxnSpPr>
        <p:spPr>
          <a:xfrm>
            <a:off x="4214947" y="2879922"/>
            <a:ext cx="1649428" cy="63792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D4073E8C-E92A-ED41-520C-C791DD8ED3D8}"/>
              </a:ext>
            </a:extLst>
          </p:cNvPr>
          <p:cNvCxnSpPr>
            <a:cxnSpLocks/>
          </p:cNvCxnSpPr>
          <p:nvPr/>
        </p:nvCxnSpPr>
        <p:spPr>
          <a:xfrm>
            <a:off x="4214947" y="917603"/>
            <a:ext cx="1645124" cy="214169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FA35E328-EE87-1802-6D96-0E15025FDEA1}"/>
              </a:ext>
            </a:extLst>
          </p:cNvPr>
          <p:cNvCxnSpPr>
            <a:cxnSpLocks/>
          </p:cNvCxnSpPr>
          <p:nvPr/>
        </p:nvCxnSpPr>
        <p:spPr>
          <a:xfrm flipV="1">
            <a:off x="4214947" y="3632480"/>
            <a:ext cx="1648335" cy="4005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025175F0-E5FF-7E08-E673-4B56D9EA8F36}"/>
              </a:ext>
            </a:extLst>
          </p:cNvPr>
          <p:cNvSpPr/>
          <p:nvPr/>
        </p:nvSpPr>
        <p:spPr>
          <a:xfrm>
            <a:off x="9680320" y="957557"/>
            <a:ext cx="1922246" cy="84966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Media Relations/Comms</a:t>
            </a:r>
          </a:p>
        </p:txBody>
      </p:sp>
      <p:sp>
        <p:nvSpPr>
          <p:cNvPr id="34" name="Rectangle: Rounded Corners 33">
            <a:extLst>
              <a:ext uri="{FF2B5EF4-FFF2-40B4-BE49-F238E27FC236}">
                <a16:creationId xmlns:a16="http://schemas.microsoft.com/office/drawing/2014/main" id="{7EA4C896-DDD6-268D-0D2C-15EA69EB4FD4}"/>
              </a:ext>
            </a:extLst>
          </p:cNvPr>
          <p:cNvSpPr/>
          <p:nvPr/>
        </p:nvSpPr>
        <p:spPr>
          <a:xfrm>
            <a:off x="9714036" y="2103928"/>
            <a:ext cx="1929503" cy="84966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Operations</a:t>
            </a:r>
          </a:p>
        </p:txBody>
      </p:sp>
      <p:sp>
        <p:nvSpPr>
          <p:cNvPr id="35" name="Rectangle: Rounded Corners 34">
            <a:extLst>
              <a:ext uri="{FF2B5EF4-FFF2-40B4-BE49-F238E27FC236}">
                <a16:creationId xmlns:a16="http://schemas.microsoft.com/office/drawing/2014/main" id="{B4E1F4F6-A28D-3170-4B1A-9A2F4303672F}"/>
              </a:ext>
            </a:extLst>
          </p:cNvPr>
          <p:cNvSpPr/>
          <p:nvPr/>
        </p:nvSpPr>
        <p:spPr>
          <a:xfrm>
            <a:off x="9714035" y="3257042"/>
            <a:ext cx="1929503" cy="84966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Other departments</a:t>
            </a:r>
            <a:endParaRPr lang="en-US"/>
          </a:p>
        </p:txBody>
      </p:sp>
      <p:sp>
        <p:nvSpPr>
          <p:cNvPr id="36" name="Rectangle: Rounded Corners 35">
            <a:extLst>
              <a:ext uri="{FF2B5EF4-FFF2-40B4-BE49-F238E27FC236}">
                <a16:creationId xmlns:a16="http://schemas.microsoft.com/office/drawing/2014/main" id="{66E537D9-CA69-87EE-4F04-5103FD9B96BB}"/>
              </a:ext>
            </a:extLst>
          </p:cNvPr>
          <p:cNvSpPr/>
          <p:nvPr/>
        </p:nvSpPr>
        <p:spPr>
          <a:xfrm>
            <a:off x="9714034" y="4396670"/>
            <a:ext cx="1929503" cy="84966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Transit Police</a:t>
            </a:r>
            <a:endParaRPr lang="en-US"/>
          </a:p>
        </p:txBody>
      </p:sp>
      <p:cxnSp>
        <p:nvCxnSpPr>
          <p:cNvPr id="39" name="Connector: Curved 38">
            <a:extLst>
              <a:ext uri="{FF2B5EF4-FFF2-40B4-BE49-F238E27FC236}">
                <a16:creationId xmlns:a16="http://schemas.microsoft.com/office/drawing/2014/main" id="{E86ABFFE-906F-DC07-B84A-C1BFD47FB3F6}"/>
              </a:ext>
            </a:extLst>
          </p:cNvPr>
          <p:cNvCxnSpPr>
            <a:cxnSpLocks/>
          </p:cNvCxnSpPr>
          <p:nvPr/>
        </p:nvCxnSpPr>
        <p:spPr>
          <a:xfrm flipV="1">
            <a:off x="8380055" y="1681551"/>
            <a:ext cx="1302498" cy="1403007"/>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7" descr="Icon&#10;&#10;Description automatically generated">
            <a:extLst>
              <a:ext uri="{FF2B5EF4-FFF2-40B4-BE49-F238E27FC236}">
                <a16:creationId xmlns:a16="http://schemas.microsoft.com/office/drawing/2014/main" id="{A77D9E25-B045-D248-BF5D-F33F1A25F893}"/>
              </a:ext>
            </a:extLst>
          </p:cNvPr>
          <p:cNvPicPr>
            <a:picLocks noChangeAspect="1"/>
          </p:cNvPicPr>
          <p:nvPr/>
        </p:nvPicPr>
        <p:blipFill>
          <a:blip r:embed="rId7"/>
          <a:stretch>
            <a:fillRect/>
          </a:stretch>
        </p:blipFill>
        <p:spPr>
          <a:xfrm>
            <a:off x="3236686" y="214086"/>
            <a:ext cx="863600" cy="841828"/>
          </a:xfrm>
          <a:prstGeom prst="rect">
            <a:avLst/>
          </a:prstGeom>
        </p:spPr>
      </p:pic>
      <p:pic>
        <p:nvPicPr>
          <p:cNvPr id="48" name="Picture 8" descr="Call center - Free people icons">
            <a:extLst>
              <a:ext uri="{FF2B5EF4-FFF2-40B4-BE49-F238E27FC236}">
                <a16:creationId xmlns:a16="http://schemas.microsoft.com/office/drawing/2014/main" id="{6A5E866C-2B45-81B6-F19E-FF33A0CECB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644" y="2056480"/>
            <a:ext cx="912224" cy="91222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Rounded Corners 48">
            <a:extLst>
              <a:ext uri="{FF2B5EF4-FFF2-40B4-BE49-F238E27FC236}">
                <a16:creationId xmlns:a16="http://schemas.microsoft.com/office/drawing/2014/main" id="{600E698D-1FB3-A6A6-364A-75736FBC94DC}"/>
              </a:ext>
            </a:extLst>
          </p:cNvPr>
          <p:cNvSpPr/>
          <p:nvPr/>
        </p:nvSpPr>
        <p:spPr>
          <a:xfrm>
            <a:off x="272143" y="293914"/>
            <a:ext cx="1908629" cy="634999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solidFill>
                  <a:srgbClr val="000000"/>
                </a:solidFill>
                <a:cs typeface="Calibri"/>
              </a:rPr>
              <a:t>Public</a:t>
            </a:r>
          </a:p>
        </p:txBody>
      </p:sp>
      <p:sp>
        <p:nvSpPr>
          <p:cNvPr id="51" name="Isosceles Triangle 50">
            <a:extLst>
              <a:ext uri="{FF2B5EF4-FFF2-40B4-BE49-F238E27FC236}">
                <a16:creationId xmlns:a16="http://schemas.microsoft.com/office/drawing/2014/main" id="{3E829743-4C1C-B185-89C2-0E29D600C96C}"/>
              </a:ext>
            </a:extLst>
          </p:cNvPr>
          <p:cNvSpPr/>
          <p:nvPr/>
        </p:nvSpPr>
        <p:spPr>
          <a:xfrm rot="5400000">
            <a:off x="798285" y="3287486"/>
            <a:ext cx="3418114" cy="391885"/>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FB2A3DE-A714-2E80-0CD8-4AFE767CBC83}"/>
              </a:ext>
            </a:extLst>
          </p:cNvPr>
          <p:cNvSpPr/>
          <p:nvPr/>
        </p:nvSpPr>
        <p:spPr>
          <a:xfrm>
            <a:off x="7073627" y="2878600"/>
            <a:ext cx="1305150" cy="1382880"/>
          </a:xfrm>
          <a:prstGeom prst="round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1600">
                <a:cs typeface="Calibri"/>
              </a:rPr>
              <a:t>Customer Information Services</a:t>
            </a:r>
            <a:endParaRPr lang="en-US" sz="1600"/>
          </a:p>
        </p:txBody>
      </p:sp>
      <p:cxnSp>
        <p:nvCxnSpPr>
          <p:cNvPr id="42" name="Straight Arrow Connector 41">
            <a:extLst>
              <a:ext uri="{FF2B5EF4-FFF2-40B4-BE49-F238E27FC236}">
                <a16:creationId xmlns:a16="http://schemas.microsoft.com/office/drawing/2014/main" id="{B49AF527-5089-1820-1EB2-6889BB1A1C1C}"/>
              </a:ext>
            </a:extLst>
          </p:cNvPr>
          <p:cNvCxnSpPr/>
          <p:nvPr/>
        </p:nvCxnSpPr>
        <p:spPr>
          <a:xfrm flipV="1">
            <a:off x="6654799" y="3603172"/>
            <a:ext cx="420915" cy="14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A6840327-E673-893A-55AF-EED9C620C0BD}"/>
              </a:ext>
            </a:extLst>
          </p:cNvPr>
          <p:cNvSpPr/>
          <p:nvPr/>
        </p:nvSpPr>
        <p:spPr>
          <a:xfrm>
            <a:off x="5431971" y="4778828"/>
            <a:ext cx="2917371" cy="1930400"/>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Customer information/request is sent with urgency level</a:t>
            </a:r>
          </a:p>
        </p:txBody>
      </p:sp>
      <p:sp>
        <p:nvSpPr>
          <p:cNvPr id="52" name="Oval 51">
            <a:extLst>
              <a:ext uri="{FF2B5EF4-FFF2-40B4-BE49-F238E27FC236}">
                <a16:creationId xmlns:a16="http://schemas.microsoft.com/office/drawing/2014/main" id="{FCFC6ECF-E55A-7812-E5B0-949EFB97ED4F}"/>
              </a:ext>
            </a:extLst>
          </p:cNvPr>
          <p:cNvSpPr/>
          <p:nvPr/>
        </p:nvSpPr>
        <p:spPr>
          <a:xfrm>
            <a:off x="3831772" y="1683658"/>
            <a:ext cx="457199" cy="42091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cs typeface="Calibri"/>
              </a:rPr>
              <a:t>BOT</a:t>
            </a:r>
            <a:endParaRPr lang="en-US" sz="600"/>
          </a:p>
        </p:txBody>
      </p:sp>
      <p:sp>
        <p:nvSpPr>
          <p:cNvPr id="53" name="Oval 52">
            <a:extLst>
              <a:ext uri="{FF2B5EF4-FFF2-40B4-BE49-F238E27FC236}">
                <a16:creationId xmlns:a16="http://schemas.microsoft.com/office/drawing/2014/main" id="{7F9D27CB-699E-A744-C8D0-BBDC9350674E}"/>
              </a:ext>
            </a:extLst>
          </p:cNvPr>
          <p:cNvSpPr/>
          <p:nvPr/>
        </p:nvSpPr>
        <p:spPr>
          <a:xfrm>
            <a:off x="3875314" y="2757714"/>
            <a:ext cx="457199" cy="42091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cs typeface="Calibri"/>
              </a:rPr>
              <a:t>BOT</a:t>
            </a:r>
            <a:endParaRPr lang="en-US" sz="600"/>
          </a:p>
        </p:txBody>
      </p:sp>
    </p:spTree>
    <p:extLst>
      <p:ext uri="{BB962C8B-B14F-4D97-AF65-F5344CB8AC3E}">
        <p14:creationId xmlns:p14="http://schemas.microsoft.com/office/powerpoint/2010/main" val="134150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CFD4ADA6-E615-4058-FE3E-B9A664F432CD}"/>
              </a:ext>
            </a:extLst>
          </p:cNvPr>
          <p:cNvSpPr txBox="1">
            <a:spLocks noGrp="1"/>
          </p:cNvSpPr>
          <p:nvPr>
            <p:ph type="title" idx="4294967295"/>
          </p:nvPr>
        </p:nvSpPr>
        <p:spPr>
          <a:xfrm>
            <a:off x="513568" y="704010"/>
            <a:ext cx="11164864" cy="7848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a:ln>
                  <a:noFill/>
                </a:ln>
                <a:solidFill>
                  <a:srgbClr val="45C1C0"/>
                </a:solidFill>
                <a:effectLst/>
                <a:uLnTx/>
                <a:uFillTx/>
                <a:latin typeface="Arial" panose="020B0604020202020204" pitchFamily="34" charset="0"/>
                <a:ea typeface="+mn-ea"/>
                <a:cs typeface="Arial" panose="020B0604020202020204" pitchFamily="34" charset="0"/>
              </a:rPr>
              <a:t>Solution/Innovation</a:t>
            </a:r>
          </a:p>
        </p:txBody>
      </p:sp>
      <p:sp>
        <p:nvSpPr>
          <p:cNvPr id="11" name="Text Box">
            <a:extLst>
              <a:ext uri="{FF2B5EF4-FFF2-40B4-BE49-F238E27FC236}">
                <a16:creationId xmlns:a16="http://schemas.microsoft.com/office/drawing/2014/main" id="{BD488C9F-76DE-6788-9DD7-617068A45993}"/>
              </a:ext>
            </a:extLst>
          </p:cNvPr>
          <p:cNvSpPr txBox="1"/>
          <p:nvPr/>
        </p:nvSpPr>
        <p:spPr>
          <a:xfrm>
            <a:off x="586162" y="1922744"/>
            <a:ext cx="11092270" cy="3385542"/>
          </a:xfrm>
          <a:prstGeom prst="rect">
            <a:avLst/>
          </a:prstGeom>
          <a:noFill/>
        </p:spPr>
        <p:txBody>
          <a:bodyPr wrap="square" rtlCol="0">
            <a:spAutoFit/>
          </a:bodyPr>
          <a:lstStyle/>
          <a:p>
            <a:pPr>
              <a:spcAft>
                <a:spcPts val="1200"/>
              </a:spcAft>
            </a:pPr>
            <a:r>
              <a:rPr lang="en-US">
                <a:solidFill>
                  <a:srgbClr val="595959"/>
                </a:solidFill>
                <a:latin typeface="Arial" panose="020B0604020202020204" pitchFamily="34" charset="0"/>
                <a:cs typeface="Arial" panose="020B0604020202020204" pitchFamily="34" charset="0"/>
              </a:rPr>
              <a:t>Integrate the different web-based/email channels of communication</a:t>
            </a:r>
          </a:p>
          <a:p>
            <a:pPr>
              <a:spcAft>
                <a:spcPts val="1200"/>
              </a:spcAft>
            </a:pPr>
            <a:r>
              <a:rPr lang="en-US">
                <a:solidFill>
                  <a:srgbClr val="595959"/>
                </a:solidFill>
                <a:effectLst/>
                <a:latin typeface="Arial" panose="020B0604020202020204" pitchFamily="34" charset="0"/>
                <a:cs typeface="Arial" panose="020B0604020202020204" pitchFamily="34" charset="0"/>
              </a:rPr>
              <a:t>Customer experience improvement </a:t>
            </a:r>
          </a:p>
          <a:p>
            <a:pPr>
              <a:spcAft>
                <a:spcPts val="1200"/>
              </a:spcAft>
            </a:pPr>
            <a:r>
              <a:rPr lang="en-US">
                <a:solidFill>
                  <a:srgbClr val="595959"/>
                </a:solidFill>
                <a:effectLst/>
                <a:latin typeface="Arial" panose="020B0604020202020204" pitchFamily="34" charset="0"/>
                <a:cs typeface="Arial" panose="020B0604020202020204" pitchFamily="34" charset="0"/>
              </a:rPr>
              <a:t>Enhance the customer experience by improving response times (resolution time) </a:t>
            </a:r>
          </a:p>
          <a:p>
            <a:pPr>
              <a:spcAft>
                <a:spcPts val="1200"/>
              </a:spcAft>
            </a:pPr>
            <a:r>
              <a:rPr lang="en-US">
                <a:solidFill>
                  <a:srgbClr val="595959"/>
                </a:solidFill>
                <a:latin typeface="Arial" panose="020B0604020202020204" pitchFamily="34" charset="0"/>
                <a:cs typeface="Arial" panose="020B0604020202020204" pitchFamily="34" charset="0"/>
              </a:rPr>
              <a:t>Later phases: </a:t>
            </a:r>
          </a:p>
          <a:p>
            <a:pPr marL="285750" indent="-285750">
              <a:spcAft>
                <a:spcPts val="1200"/>
              </a:spcAft>
              <a:buFont typeface="Arial" panose="020B0604020202020204" pitchFamily="34" charset="0"/>
              <a:buChar char="•"/>
            </a:pPr>
            <a:r>
              <a:rPr lang="en-US">
                <a:solidFill>
                  <a:srgbClr val="595959"/>
                </a:solidFill>
                <a:latin typeface="Arial" panose="020B0604020202020204" pitchFamily="34" charset="0"/>
                <a:cs typeface="Arial" panose="020B0604020202020204" pitchFamily="34" charset="0"/>
              </a:rPr>
              <a:t>Improve and simplify </a:t>
            </a:r>
            <a:r>
              <a:rPr lang="en-US">
                <a:solidFill>
                  <a:srgbClr val="595959"/>
                </a:solidFill>
                <a:effectLst/>
                <a:latin typeface="Arial" panose="020B0604020202020204" pitchFamily="34" charset="0"/>
                <a:cs typeface="Arial" panose="020B0604020202020204" pitchFamily="34" charset="0"/>
              </a:rPr>
              <a:t>access to information</a:t>
            </a:r>
          </a:p>
          <a:p>
            <a:pPr marL="285750" indent="-285750">
              <a:spcAft>
                <a:spcPts val="1200"/>
              </a:spcAft>
              <a:buFont typeface="Arial" panose="020B0604020202020204" pitchFamily="34" charset="0"/>
              <a:buChar char="•"/>
            </a:pPr>
            <a:r>
              <a:rPr lang="en-US">
                <a:solidFill>
                  <a:srgbClr val="595959"/>
                </a:solidFill>
                <a:effectLst/>
                <a:latin typeface="Arial" panose="020B0604020202020204" pitchFamily="34" charset="0"/>
                <a:cs typeface="Arial" panose="020B0604020202020204" pitchFamily="34" charset="0"/>
              </a:rPr>
              <a:t>Analyze and classify inquiries and complaints</a:t>
            </a:r>
          </a:p>
          <a:p>
            <a:pPr>
              <a:spcAft>
                <a:spcPts val="1200"/>
              </a:spcAft>
            </a:pPr>
            <a:endParaRPr lang="en-US">
              <a:solidFill>
                <a:srgbClr val="595959"/>
              </a:solidFill>
              <a:effectLst/>
              <a:latin typeface="Arial" panose="020B0604020202020204" pitchFamily="34" charset="0"/>
              <a:cs typeface="Arial" panose="020B0604020202020204" pitchFamily="34" charset="0"/>
            </a:endParaRPr>
          </a:p>
          <a:p>
            <a:pPr>
              <a:spcAft>
                <a:spcPts val="1200"/>
              </a:spcAft>
            </a:pPr>
            <a:r>
              <a:rPr lang="en-US">
                <a:solidFill>
                  <a:srgbClr val="595959"/>
                </a:solidFill>
                <a:effectLst/>
                <a:latin typeface="Arial" panose="020B0604020202020204" pitchFamily="34" charset="0"/>
                <a:cs typeface="Arial" panose="020B0604020202020204" pitchFamily="34" charset="0"/>
              </a:rPr>
              <a:t>BENEFIT: CENTER OF TRUTH CONTAINING ALL COMPLAINS</a:t>
            </a:r>
          </a:p>
        </p:txBody>
      </p:sp>
      <p:pic>
        <p:nvPicPr>
          <p:cNvPr id="2" name="Logo" descr="TransLink Logo">
            <a:extLst>
              <a:ext uri="{FF2B5EF4-FFF2-40B4-BE49-F238E27FC236}">
                <a16:creationId xmlns:a16="http://schemas.microsoft.com/office/drawing/2014/main" id="{A53E77A3-4731-A627-9A32-A01D3DBA03D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0588025" y="6007651"/>
            <a:ext cx="1129566" cy="500345"/>
          </a:xfrm>
          <a:prstGeom prst="rect">
            <a:avLst/>
          </a:prstGeom>
        </p:spPr>
      </p:pic>
    </p:spTree>
    <p:extLst>
      <p:ext uri="{BB962C8B-B14F-4D97-AF65-F5344CB8AC3E}">
        <p14:creationId xmlns:p14="http://schemas.microsoft.com/office/powerpoint/2010/main" val="3975245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3" name="Rectangle 1242">
            <a:extLst>
              <a:ext uri="{FF2B5EF4-FFF2-40B4-BE49-F238E27FC236}">
                <a16:creationId xmlns:a16="http://schemas.microsoft.com/office/drawing/2014/main" id="{06392132-1FC8-05D2-D42A-BB63AFFA7726}"/>
              </a:ext>
            </a:extLst>
          </p:cNvPr>
          <p:cNvSpPr/>
          <p:nvPr/>
        </p:nvSpPr>
        <p:spPr>
          <a:xfrm>
            <a:off x="0" y="9649"/>
            <a:ext cx="12192000" cy="6858000"/>
          </a:xfrm>
          <a:prstGeom prst="rect">
            <a:avLst/>
          </a:prstGeom>
          <a:gradFill flip="none" rotWithShape="1">
            <a:gsLst>
              <a:gs pos="10000">
                <a:schemeClr val="bg1">
                  <a:lumMod val="95000"/>
                </a:schemeClr>
              </a:gs>
              <a:gs pos="100000">
                <a:schemeClr val="bg1">
                  <a:lumMod val="85000"/>
                </a:schemeClr>
              </a:gs>
            </a:gsLst>
            <a:lin ang="3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Rectangle: Rounded Corners 6">
            <a:extLst>
              <a:ext uri="{FF2B5EF4-FFF2-40B4-BE49-F238E27FC236}">
                <a16:creationId xmlns:a16="http://schemas.microsoft.com/office/drawing/2014/main" id="{245BCC95-2E1C-DF03-5BF2-284EC22CDA66}"/>
              </a:ext>
            </a:extLst>
          </p:cNvPr>
          <p:cNvSpPr/>
          <p:nvPr/>
        </p:nvSpPr>
        <p:spPr>
          <a:xfrm>
            <a:off x="8887063" y="1274216"/>
            <a:ext cx="1922246"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Media Relations/Comms</a:t>
            </a:r>
          </a:p>
        </p:txBody>
      </p:sp>
      <p:sp>
        <p:nvSpPr>
          <p:cNvPr id="1181" name="Rectangle: Rounded Corners 33">
            <a:extLst>
              <a:ext uri="{FF2B5EF4-FFF2-40B4-BE49-F238E27FC236}">
                <a16:creationId xmlns:a16="http://schemas.microsoft.com/office/drawing/2014/main" id="{A869AB1D-558A-D697-AF2B-EBE10B51A259}"/>
              </a:ext>
            </a:extLst>
          </p:cNvPr>
          <p:cNvSpPr/>
          <p:nvPr/>
        </p:nvSpPr>
        <p:spPr>
          <a:xfrm>
            <a:off x="8920779" y="2420587"/>
            <a:ext cx="1929503"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Operations</a:t>
            </a:r>
          </a:p>
        </p:txBody>
      </p:sp>
      <p:sp>
        <p:nvSpPr>
          <p:cNvPr id="1182" name="Rectangle: Rounded Corners 34">
            <a:extLst>
              <a:ext uri="{FF2B5EF4-FFF2-40B4-BE49-F238E27FC236}">
                <a16:creationId xmlns:a16="http://schemas.microsoft.com/office/drawing/2014/main" id="{3AFB46F3-3293-2696-C957-B2835F7BF82D}"/>
              </a:ext>
            </a:extLst>
          </p:cNvPr>
          <p:cNvSpPr/>
          <p:nvPr/>
        </p:nvSpPr>
        <p:spPr>
          <a:xfrm>
            <a:off x="8920778" y="3573701"/>
            <a:ext cx="1929503"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Other departments</a:t>
            </a:r>
          </a:p>
        </p:txBody>
      </p:sp>
      <p:sp>
        <p:nvSpPr>
          <p:cNvPr id="1183" name="Rectangle: Rounded Corners 35">
            <a:extLst>
              <a:ext uri="{FF2B5EF4-FFF2-40B4-BE49-F238E27FC236}">
                <a16:creationId xmlns:a16="http://schemas.microsoft.com/office/drawing/2014/main" id="{2913A9DF-3870-7524-1EAB-EFF8D8F50C2A}"/>
              </a:ext>
            </a:extLst>
          </p:cNvPr>
          <p:cNvSpPr/>
          <p:nvPr/>
        </p:nvSpPr>
        <p:spPr>
          <a:xfrm>
            <a:off x="8920777" y="4713329"/>
            <a:ext cx="1929503"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Transit Police</a:t>
            </a:r>
          </a:p>
        </p:txBody>
      </p:sp>
      <p:sp>
        <p:nvSpPr>
          <p:cNvPr id="60" name="Rounded Rectangle 59">
            <a:extLst>
              <a:ext uri="{FF2B5EF4-FFF2-40B4-BE49-F238E27FC236}">
                <a16:creationId xmlns:a16="http://schemas.microsoft.com/office/drawing/2014/main" id="{2CE77BF9-88E2-0818-778A-6B2997459C45}"/>
              </a:ext>
            </a:extLst>
          </p:cNvPr>
          <p:cNvSpPr/>
          <p:nvPr/>
        </p:nvSpPr>
        <p:spPr>
          <a:xfrm>
            <a:off x="3138054" y="1010518"/>
            <a:ext cx="1818409" cy="891018"/>
          </a:xfrm>
          <a:prstGeom prst="round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ACE3A2E-4F2C-7F0A-7F18-3540A27F10C7}"/>
              </a:ext>
            </a:extLst>
          </p:cNvPr>
          <p:cNvSpPr txBox="1"/>
          <p:nvPr/>
        </p:nvSpPr>
        <p:spPr>
          <a:xfrm>
            <a:off x="3138055" y="1557089"/>
            <a:ext cx="1818408" cy="307777"/>
          </a:xfrm>
          <a:prstGeom prst="rect">
            <a:avLst/>
          </a:prstGeom>
          <a:noFill/>
        </p:spPr>
        <p:txBody>
          <a:bodyPr wrap="square" rtlCol="0" anchor="ctr">
            <a:spAutoFit/>
          </a:bodyPr>
          <a:lstStyle/>
          <a:p>
            <a:pPr algn="ctr"/>
            <a:r>
              <a:rPr lang="en-US" sz="1400" b="1"/>
              <a:t>Front desk</a:t>
            </a:r>
          </a:p>
        </p:txBody>
      </p:sp>
      <p:sp>
        <p:nvSpPr>
          <p:cNvPr id="1043" name="Rounded Rectangle 1042">
            <a:extLst>
              <a:ext uri="{FF2B5EF4-FFF2-40B4-BE49-F238E27FC236}">
                <a16:creationId xmlns:a16="http://schemas.microsoft.com/office/drawing/2014/main" id="{737019CF-B2B4-E0AF-0007-1EBC65CF00B7}"/>
              </a:ext>
            </a:extLst>
          </p:cNvPr>
          <p:cNvSpPr/>
          <p:nvPr/>
        </p:nvSpPr>
        <p:spPr>
          <a:xfrm>
            <a:off x="3138054" y="2062598"/>
            <a:ext cx="1818409" cy="891018"/>
          </a:xfrm>
          <a:prstGeom prst="round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0D5B343A-ABC1-E766-7E7B-EDE73C723DD6}"/>
              </a:ext>
            </a:extLst>
          </p:cNvPr>
          <p:cNvSpPr txBox="1"/>
          <p:nvPr/>
        </p:nvSpPr>
        <p:spPr>
          <a:xfrm>
            <a:off x="3138055" y="2609170"/>
            <a:ext cx="1818408" cy="307777"/>
          </a:xfrm>
          <a:prstGeom prst="rect">
            <a:avLst/>
          </a:prstGeom>
          <a:noFill/>
        </p:spPr>
        <p:txBody>
          <a:bodyPr wrap="square" rtlCol="0" anchor="ctr">
            <a:spAutoFit/>
          </a:bodyPr>
          <a:lstStyle/>
          <a:p>
            <a:pPr algn="ctr"/>
            <a:r>
              <a:rPr lang="en-US" sz="1400" b="1"/>
              <a:t>Compass Call Centre</a:t>
            </a:r>
          </a:p>
        </p:txBody>
      </p:sp>
      <p:sp>
        <p:nvSpPr>
          <p:cNvPr id="1046" name="Rounded Rectangle 1045">
            <a:extLst>
              <a:ext uri="{FF2B5EF4-FFF2-40B4-BE49-F238E27FC236}">
                <a16:creationId xmlns:a16="http://schemas.microsoft.com/office/drawing/2014/main" id="{8ACE4C1C-5D1E-0886-C063-661BF37E2863}"/>
              </a:ext>
            </a:extLst>
          </p:cNvPr>
          <p:cNvSpPr/>
          <p:nvPr/>
        </p:nvSpPr>
        <p:spPr>
          <a:xfrm>
            <a:off x="3138054" y="3114678"/>
            <a:ext cx="1818409" cy="891018"/>
          </a:xfrm>
          <a:prstGeom prst="round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63ADDFB9-63C6-C95B-12AB-EF8D51EDF523}"/>
              </a:ext>
            </a:extLst>
          </p:cNvPr>
          <p:cNvSpPr txBox="1"/>
          <p:nvPr/>
        </p:nvSpPr>
        <p:spPr>
          <a:xfrm>
            <a:off x="3138055" y="3661249"/>
            <a:ext cx="1818408" cy="307777"/>
          </a:xfrm>
          <a:prstGeom prst="rect">
            <a:avLst/>
          </a:prstGeom>
          <a:noFill/>
        </p:spPr>
        <p:txBody>
          <a:bodyPr wrap="square" rtlCol="0" anchor="ctr">
            <a:spAutoFit/>
          </a:bodyPr>
          <a:lstStyle/>
          <a:p>
            <a:pPr algn="ctr"/>
            <a:r>
              <a:rPr lang="en-US" sz="1400" b="1"/>
              <a:t>CI Call Centre</a:t>
            </a:r>
          </a:p>
        </p:txBody>
      </p:sp>
      <p:sp>
        <p:nvSpPr>
          <p:cNvPr id="1050" name="Rounded Rectangle 1049">
            <a:extLst>
              <a:ext uri="{FF2B5EF4-FFF2-40B4-BE49-F238E27FC236}">
                <a16:creationId xmlns:a16="http://schemas.microsoft.com/office/drawing/2014/main" id="{F1382A46-33EB-F4E6-A67C-EB46AE47B441}"/>
              </a:ext>
            </a:extLst>
          </p:cNvPr>
          <p:cNvSpPr/>
          <p:nvPr/>
        </p:nvSpPr>
        <p:spPr>
          <a:xfrm>
            <a:off x="3138054" y="4166758"/>
            <a:ext cx="1818409" cy="891018"/>
          </a:xfrm>
          <a:prstGeom prst="round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TextBox 1050">
            <a:extLst>
              <a:ext uri="{FF2B5EF4-FFF2-40B4-BE49-F238E27FC236}">
                <a16:creationId xmlns:a16="http://schemas.microsoft.com/office/drawing/2014/main" id="{B5D1247A-76CA-7235-1E4B-DFE36A32F88B}"/>
              </a:ext>
            </a:extLst>
          </p:cNvPr>
          <p:cNvSpPr txBox="1"/>
          <p:nvPr/>
        </p:nvSpPr>
        <p:spPr>
          <a:xfrm>
            <a:off x="3138055" y="4713329"/>
            <a:ext cx="1818408" cy="307777"/>
          </a:xfrm>
          <a:prstGeom prst="rect">
            <a:avLst/>
          </a:prstGeom>
          <a:noFill/>
        </p:spPr>
        <p:txBody>
          <a:bodyPr wrap="square" rtlCol="0" anchor="ctr">
            <a:spAutoFit/>
          </a:bodyPr>
          <a:lstStyle/>
          <a:p>
            <a:pPr algn="ctr"/>
            <a:r>
              <a:rPr lang="en-US" sz="1400" b="1"/>
              <a:t>Website</a:t>
            </a:r>
          </a:p>
        </p:txBody>
      </p:sp>
      <p:sp>
        <p:nvSpPr>
          <p:cNvPr id="1053" name="Rounded Rectangle 1052">
            <a:extLst>
              <a:ext uri="{FF2B5EF4-FFF2-40B4-BE49-F238E27FC236}">
                <a16:creationId xmlns:a16="http://schemas.microsoft.com/office/drawing/2014/main" id="{3AE1425C-1735-875E-0B69-433B5A44F400}"/>
              </a:ext>
            </a:extLst>
          </p:cNvPr>
          <p:cNvSpPr/>
          <p:nvPr/>
        </p:nvSpPr>
        <p:spPr>
          <a:xfrm>
            <a:off x="3138054" y="5218837"/>
            <a:ext cx="1818409" cy="891018"/>
          </a:xfrm>
          <a:prstGeom prst="round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6AB9C31E-C7DC-5049-4CE5-A4B37D92A203}"/>
              </a:ext>
            </a:extLst>
          </p:cNvPr>
          <p:cNvSpPr txBox="1"/>
          <p:nvPr/>
        </p:nvSpPr>
        <p:spPr>
          <a:xfrm>
            <a:off x="3138055" y="5765408"/>
            <a:ext cx="1818408" cy="307777"/>
          </a:xfrm>
          <a:prstGeom prst="rect">
            <a:avLst/>
          </a:prstGeom>
          <a:noFill/>
        </p:spPr>
        <p:txBody>
          <a:bodyPr wrap="square" rtlCol="0" anchor="ctr">
            <a:spAutoFit/>
          </a:bodyPr>
          <a:lstStyle/>
          <a:p>
            <a:pPr algn="ctr"/>
            <a:r>
              <a:rPr lang="en-US" sz="1400" b="1"/>
              <a:t>Social Media</a:t>
            </a:r>
          </a:p>
        </p:txBody>
      </p:sp>
      <p:pic>
        <p:nvPicPr>
          <p:cNvPr id="1057" name="Picture 2" descr="Free Twitter Logo SVG, PNG Icon, Symbol. Download Image.">
            <a:extLst>
              <a:ext uri="{FF2B5EF4-FFF2-40B4-BE49-F238E27FC236}">
                <a16:creationId xmlns:a16="http://schemas.microsoft.com/office/drawing/2014/main" id="{58224D3F-F878-8714-2024-0C2D9CABD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0790" y="5311055"/>
            <a:ext cx="453484" cy="45348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4" descr="Facebook - Free social icons">
            <a:extLst>
              <a:ext uri="{FF2B5EF4-FFF2-40B4-BE49-F238E27FC236}">
                <a16:creationId xmlns:a16="http://schemas.microsoft.com/office/drawing/2014/main" id="{31195BC8-A3F6-F90C-3728-638204441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918" y="5333059"/>
            <a:ext cx="409476" cy="409476"/>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6" descr="Sociale, media, instagram Pictogram in Social Media Applications">
            <a:extLst>
              <a:ext uri="{FF2B5EF4-FFF2-40B4-BE49-F238E27FC236}">
                <a16:creationId xmlns:a16="http://schemas.microsoft.com/office/drawing/2014/main" id="{659A0CCC-F788-FB2E-25AF-855C41C09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3039" y="5332587"/>
            <a:ext cx="410420" cy="410420"/>
          </a:xfrm>
          <a:prstGeom prst="rect">
            <a:avLst/>
          </a:prstGeom>
          <a:noFill/>
          <a:extLst>
            <a:ext uri="{909E8E84-426E-40DD-AFC4-6F175D3DCCD1}">
              <a14:hiddenFill xmlns:a14="http://schemas.microsoft.com/office/drawing/2010/main">
                <a:solidFill>
                  <a:srgbClr val="FFFFFF"/>
                </a:solidFill>
              </a14:hiddenFill>
            </a:ext>
          </a:extLst>
        </p:spPr>
      </p:pic>
      <p:pic>
        <p:nvPicPr>
          <p:cNvPr id="1061" name="Graphic 1060">
            <a:extLst>
              <a:ext uri="{FF2B5EF4-FFF2-40B4-BE49-F238E27FC236}">
                <a16:creationId xmlns:a16="http://schemas.microsoft.com/office/drawing/2014/main" id="{052E6CB0-0B5A-74F1-50FB-D566E030ED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13258" y="4281597"/>
            <a:ext cx="468000" cy="468000"/>
          </a:xfrm>
          <a:prstGeom prst="rect">
            <a:avLst/>
          </a:prstGeom>
        </p:spPr>
      </p:pic>
      <p:pic>
        <p:nvPicPr>
          <p:cNvPr id="1064" name="Graphic 1063">
            <a:extLst>
              <a:ext uri="{FF2B5EF4-FFF2-40B4-BE49-F238E27FC236}">
                <a16:creationId xmlns:a16="http://schemas.microsoft.com/office/drawing/2014/main" id="{FCFF6F4B-4775-342E-1184-7B97C7DC8C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13258" y="3211383"/>
            <a:ext cx="468000" cy="468000"/>
          </a:xfrm>
          <a:prstGeom prst="rect">
            <a:avLst/>
          </a:prstGeom>
        </p:spPr>
      </p:pic>
      <p:pic>
        <p:nvPicPr>
          <p:cNvPr id="1072" name="Graphic 1071">
            <a:extLst>
              <a:ext uri="{FF2B5EF4-FFF2-40B4-BE49-F238E27FC236}">
                <a16:creationId xmlns:a16="http://schemas.microsoft.com/office/drawing/2014/main" id="{7A938FB6-A4D4-39C8-0C3A-4508647C81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13258" y="2159304"/>
            <a:ext cx="468000" cy="468000"/>
          </a:xfrm>
          <a:prstGeom prst="rect">
            <a:avLst/>
          </a:prstGeom>
        </p:spPr>
      </p:pic>
      <p:pic>
        <p:nvPicPr>
          <p:cNvPr id="1075" name="Graphic 1074">
            <a:extLst>
              <a:ext uri="{FF2B5EF4-FFF2-40B4-BE49-F238E27FC236}">
                <a16:creationId xmlns:a16="http://schemas.microsoft.com/office/drawing/2014/main" id="{EAAA6821-8F29-9D88-6503-57A4DD5D0E9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13258" y="1107867"/>
            <a:ext cx="468000" cy="468000"/>
          </a:xfrm>
          <a:prstGeom prst="rect">
            <a:avLst/>
          </a:prstGeom>
        </p:spPr>
      </p:pic>
      <p:cxnSp>
        <p:nvCxnSpPr>
          <p:cNvPr id="1078" name="Straight Arrow Connector 1077">
            <a:extLst>
              <a:ext uri="{FF2B5EF4-FFF2-40B4-BE49-F238E27FC236}">
                <a16:creationId xmlns:a16="http://schemas.microsoft.com/office/drawing/2014/main" id="{86E957B8-AB87-8FFF-F586-06B2D805AA77}"/>
              </a:ext>
            </a:extLst>
          </p:cNvPr>
          <p:cNvCxnSpPr>
            <a:cxnSpLocks/>
            <a:stCxn id="42" idx="7"/>
            <a:endCxn id="60" idx="1"/>
          </p:cNvCxnSpPr>
          <p:nvPr/>
        </p:nvCxnSpPr>
        <p:spPr>
          <a:xfrm flipV="1">
            <a:off x="1999632" y="1456027"/>
            <a:ext cx="1138422" cy="8734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81" name="Straight Arrow Connector 1080">
            <a:extLst>
              <a:ext uri="{FF2B5EF4-FFF2-40B4-BE49-F238E27FC236}">
                <a16:creationId xmlns:a16="http://schemas.microsoft.com/office/drawing/2014/main" id="{0AE155FE-831B-39BB-4906-D2A8D748C2EB}"/>
              </a:ext>
            </a:extLst>
          </p:cNvPr>
          <p:cNvCxnSpPr>
            <a:cxnSpLocks/>
            <a:endCxn id="1043" idx="1"/>
          </p:cNvCxnSpPr>
          <p:nvPr/>
        </p:nvCxnSpPr>
        <p:spPr>
          <a:xfrm flipV="1">
            <a:off x="1897814" y="2508107"/>
            <a:ext cx="1240240" cy="44550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85" name="Straight Arrow Connector 1084">
            <a:extLst>
              <a:ext uri="{FF2B5EF4-FFF2-40B4-BE49-F238E27FC236}">
                <a16:creationId xmlns:a16="http://schemas.microsoft.com/office/drawing/2014/main" id="{84B9401C-BE57-A33C-7E0C-428D0565DF97}"/>
              </a:ext>
            </a:extLst>
          </p:cNvPr>
          <p:cNvCxnSpPr>
            <a:cxnSpLocks/>
            <a:endCxn id="1046" idx="1"/>
          </p:cNvCxnSpPr>
          <p:nvPr/>
        </p:nvCxnSpPr>
        <p:spPr>
          <a:xfrm>
            <a:off x="2145721" y="3560186"/>
            <a:ext cx="99233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92" name="Straight Arrow Connector 1091">
            <a:extLst>
              <a:ext uri="{FF2B5EF4-FFF2-40B4-BE49-F238E27FC236}">
                <a16:creationId xmlns:a16="http://schemas.microsoft.com/office/drawing/2014/main" id="{6DA13542-FA30-A606-7268-A321D581D9CC}"/>
              </a:ext>
            </a:extLst>
          </p:cNvPr>
          <p:cNvCxnSpPr>
            <a:cxnSpLocks/>
            <a:stCxn id="42" idx="5"/>
            <a:endCxn id="1053" idx="1"/>
          </p:cNvCxnSpPr>
          <p:nvPr/>
        </p:nvCxnSpPr>
        <p:spPr>
          <a:xfrm>
            <a:off x="1999632" y="4790890"/>
            <a:ext cx="1138422" cy="8734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96" name="Straight Arrow Connector 1095">
            <a:extLst>
              <a:ext uri="{FF2B5EF4-FFF2-40B4-BE49-F238E27FC236}">
                <a16:creationId xmlns:a16="http://schemas.microsoft.com/office/drawing/2014/main" id="{015EB82C-C9E6-345E-939A-A63EB0C48A74}"/>
              </a:ext>
            </a:extLst>
          </p:cNvPr>
          <p:cNvCxnSpPr>
            <a:cxnSpLocks/>
            <a:endCxn id="1050" idx="1"/>
          </p:cNvCxnSpPr>
          <p:nvPr/>
        </p:nvCxnSpPr>
        <p:spPr>
          <a:xfrm>
            <a:off x="1890834" y="4257988"/>
            <a:ext cx="1247220" cy="35427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AC010CA1-9E8A-8F8D-D415-087A6CAD8BD3}"/>
              </a:ext>
            </a:extLst>
          </p:cNvPr>
          <p:cNvSpPr/>
          <p:nvPr/>
        </p:nvSpPr>
        <p:spPr>
          <a:xfrm>
            <a:off x="-971550" y="1819708"/>
            <a:ext cx="3480956" cy="3480956"/>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TextBox 1133">
            <a:extLst>
              <a:ext uri="{FF2B5EF4-FFF2-40B4-BE49-F238E27FC236}">
                <a16:creationId xmlns:a16="http://schemas.microsoft.com/office/drawing/2014/main" id="{612BBB14-CBE2-5E3B-EF57-73171AD76C19}"/>
              </a:ext>
            </a:extLst>
          </p:cNvPr>
          <p:cNvSpPr txBox="1"/>
          <p:nvPr/>
        </p:nvSpPr>
        <p:spPr>
          <a:xfrm>
            <a:off x="113992" y="4442500"/>
            <a:ext cx="1818408" cy="307777"/>
          </a:xfrm>
          <a:prstGeom prst="rect">
            <a:avLst/>
          </a:prstGeom>
          <a:noFill/>
        </p:spPr>
        <p:txBody>
          <a:bodyPr wrap="square" rtlCol="0" anchor="ctr">
            <a:spAutoFit/>
          </a:bodyPr>
          <a:lstStyle/>
          <a:p>
            <a:pPr algn="ctr"/>
            <a:r>
              <a:rPr lang="en-US" sz="1400" b="1"/>
              <a:t>Metro Vancouver</a:t>
            </a:r>
          </a:p>
        </p:txBody>
      </p:sp>
      <p:sp>
        <p:nvSpPr>
          <p:cNvPr id="1128" name="Rectangle: Rounded Corners 4">
            <a:extLst>
              <a:ext uri="{FF2B5EF4-FFF2-40B4-BE49-F238E27FC236}">
                <a16:creationId xmlns:a16="http://schemas.microsoft.com/office/drawing/2014/main" id="{F2EEFED0-EDA7-6F67-530A-5CC5F909A3F3}"/>
              </a:ext>
            </a:extLst>
          </p:cNvPr>
          <p:cNvSpPr/>
          <p:nvPr/>
        </p:nvSpPr>
        <p:spPr>
          <a:xfrm>
            <a:off x="6180810" y="2803650"/>
            <a:ext cx="1863949" cy="1382880"/>
          </a:xfrm>
          <a:prstGeom prst="roundRect">
            <a:avLst/>
          </a:prstGeom>
          <a:solidFill>
            <a:schemeClr val="bg1"/>
          </a:solidFill>
          <a:ln w="28575">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a:cs typeface="Calibri"/>
              </a:rPr>
              <a:t>Customer Information Services</a:t>
            </a:r>
            <a:endParaRPr lang="en-US" b="1"/>
          </a:p>
        </p:txBody>
      </p:sp>
      <p:cxnSp>
        <p:nvCxnSpPr>
          <p:cNvPr id="2" name="Curved Connector 1">
            <a:extLst>
              <a:ext uri="{FF2B5EF4-FFF2-40B4-BE49-F238E27FC236}">
                <a16:creationId xmlns:a16="http://schemas.microsoft.com/office/drawing/2014/main" id="{60AC09CA-2343-80C9-83AC-9F99C62A49E4}"/>
              </a:ext>
            </a:extLst>
          </p:cNvPr>
          <p:cNvCxnSpPr>
            <a:cxnSpLocks/>
          </p:cNvCxnSpPr>
          <p:nvPr/>
        </p:nvCxnSpPr>
        <p:spPr>
          <a:xfrm flipV="1">
            <a:off x="4956463" y="3495090"/>
            <a:ext cx="1224347" cy="2169256"/>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 name="Curved Connector 2">
            <a:extLst>
              <a:ext uri="{FF2B5EF4-FFF2-40B4-BE49-F238E27FC236}">
                <a16:creationId xmlns:a16="http://schemas.microsoft.com/office/drawing/2014/main" id="{77356FFE-9F89-C9DA-1A0B-EE393F77D810}"/>
              </a:ext>
            </a:extLst>
          </p:cNvPr>
          <p:cNvCxnSpPr>
            <a:cxnSpLocks/>
          </p:cNvCxnSpPr>
          <p:nvPr/>
        </p:nvCxnSpPr>
        <p:spPr>
          <a:xfrm flipV="1">
            <a:off x="4956463" y="3495090"/>
            <a:ext cx="1224347" cy="1117177"/>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a:extLst>
              <a:ext uri="{FF2B5EF4-FFF2-40B4-BE49-F238E27FC236}">
                <a16:creationId xmlns:a16="http://schemas.microsoft.com/office/drawing/2014/main" id="{E40D77C4-F916-0026-67EB-A2609729558A}"/>
              </a:ext>
            </a:extLst>
          </p:cNvPr>
          <p:cNvCxnSpPr>
            <a:cxnSpLocks/>
          </p:cNvCxnSpPr>
          <p:nvPr/>
        </p:nvCxnSpPr>
        <p:spPr>
          <a:xfrm>
            <a:off x="4956463" y="2508107"/>
            <a:ext cx="1224347" cy="986983"/>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FD998A14-E741-B21B-693C-C1317B263CAF}"/>
              </a:ext>
            </a:extLst>
          </p:cNvPr>
          <p:cNvCxnSpPr>
            <a:cxnSpLocks/>
            <a:stCxn id="60" idx="3"/>
            <a:endCxn id="1128" idx="1"/>
          </p:cNvCxnSpPr>
          <p:nvPr/>
        </p:nvCxnSpPr>
        <p:spPr>
          <a:xfrm>
            <a:off x="4956463" y="1456027"/>
            <a:ext cx="1224347" cy="2039063"/>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02C776B3-5A86-F5D0-E24F-44F9C05BE64B}"/>
              </a:ext>
            </a:extLst>
          </p:cNvPr>
          <p:cNvCxnSpPr>
            <a:cxnSpLocks/>
            <a:stCxn id="1128" idx="3"/>
            <a:endCxn id="1180" idx="1"/>
          </p:cNvCxnSpPr>
          <p:nvPr/>
        </p:nvCxnSpPr>
        <p:spPr>
          <a:xfrm flipV="1">
            <a:off x="8044759" y="1699048"/>
            <a:ext cx="842304" cy="1796042"/>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FBD2B113-1937-6330-B6C6-B93326444E64}"/>
              </a:ext>
            </a:extLst>
          </p:cNvPr>
          <p:cNvCxnSpPr>
            <a:cxnSpLocks/>
            <a:stCxn id="1128" idx="3"/>
            <a:endCxn id="1181" idx="1"/>
          </p:cNvCxnSpPr>
          <p:nvPr/>
        </p:nvCxnSpPr>
        <p:spPr>
          <a:xfrm flipV="1">
            <a:off x="8044759" y="2845419"/>
            <a:ext cx="876020" cy="649671"/>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0013EF3D-AF86-DD33-D041-FEAABDDE1ACD}"/>
              </a:ext>
            </a:extLst>
          </p:cNvPr>
          <p:cNvCxnSpPr>
            <a:cxnSpLocks/>
            <a:stCxn id="1128" idx="3"/>
            <a:endCxn id="1182" idx="1"/>
          </p:cNvCxnSpPr>
          <p:nvPr/>
        </p:nvCxnSpPr>
        <p:spPr>
          <a:xfrm>
            <a:off x="8044759" y="3495090"/>
            <a:ext cx="876019" cy="503443"/>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5093C704-EB88-5EE9-FEF6-AC0122787ACE}"/>
              </a:ext>
            </a:extLst>
          </p:cNvPr>
          <p:cNvCxnSpPr>
            <a:cxnSpLocks/>
            <a:stCxn id="1128" idx="3"/>
            <a:endCxn id="1183" idx="1"/>
          </p:cNvCxnSpPr>
          <p:nvPr/>
        </p:nvCxnSpPr>
        <p:spPr>
          <a:xfrm>
            <a:off x="8044759" y="3495090"/>
            <a:ext cx="876018" cy="1643071"/>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F758278-82C8-0297-C92E-61B97CE09E7F}"/>
              </a:ext>
            </a:extLst>
          </p:cNvPr>
          <p:cNvCxnSpPr>
            <a:cxnSpLocks/>
            <a:endCxn id="1128" idx="1"/>
          </p:cNvCxnSpPr>
          <p:nvPr/>
        </p:nvCxnSpPr>
        <p:spPr>
          <a:xfrm>
            <a:off x="4956463" y="3495090"/>
            <a:ext cx="1224347"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4" name="Picture 2" descr="What we learned about how you rode transit in 2022 - The Buzzer blog">
            <a:extLst>
              <a:ext uri="{FF2B5EF4-FFF2-40B4-BE49-F238E27FC236}">
                <a16:creationId xmlns:a16="http://schemas.microsoft.com/office/drawing/2014/main" id="{2263D7DD-F307-2577-319E-76DD7C869A4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0748" r="34293"/>
          <a:stretch/>
        </p:blipFill>
        <p:spPr bwMode="auto">
          <a:xfrm>
            <a:off x="-945134" y="1787430"/>
            <a:ext cx="3517721" cy="360031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738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Free Twitter Logo SVG, PNG Icon, Symbol. Download Image.">
            <a:extLst>
              <a:ext uri="{FF2B5EF4-FFF2-40B4-BE49-F238E27FC236}">
                <a16:creationId xmlns:a16="http://schemas.microsoft.com/office/drawing/2014/main" id="{21998BB4-72BA-1360-5980-461FA34F7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20" y="3705648"/>
            <a:ext cx="999309" cy="9993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cebook - Free social icons">
            <a:extLst>
              <a:ext uri="{FF2B5EF4-FFF2-40B4-BE49-F238E27FC236}">
                <a16:creationId xmlns:a16="http://schemas.microsoft.com/office/drawing/2014/main" id="{F2C2A388-5071-0F2E-E91C-A111AD33A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144" y="4857832"/>
            <a:ext cx="775063" cy="7750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ociale, media, instagram Pictogram in Social Media Applications">
            <a:extLst>
              <a:ext uri="{FF2B5EF4-FFF2-40B4-BE49-F238E27FC236}">
                <a16:creationId xmlns:a16="http://schemas.microsoft.com/office/drawing/2014/main" id="{554DB05B-DBC5-81DA-F14B-0D44C97CE3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35" y="5920282"/>
            <a:ext cx="740229" cy="740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ll center - Free people icons">
            <a:extLst>
              <a:ext uri="{FF2B5EF4-FFF2-40B4-BE49-F238E27FC236}">
                <a16:creationId xmlns:a16="http://schemas.microsoft.com/office/drawing/2014/main" id="{6B86ACAB-0B5A-59CC-BACB-8C08BBAA91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638" y="1497681"/>
            <a:ext cx="999309" cy="9993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ictogram Web Website - Free vector graphic on Pixabay">
            <a:extLst>
              <a:ext uri="{FF2B5EF4-FFF2-40B4-BE49-F238E27FC236}">
                <a16:creationId xmlns:a16="http://schemas.microsoft.com/office/drawing/2014/main" id="{B8504D37-B17C-346A-16BA-1DD61E7A91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785" y="2731511"/>
            <a:ext cx="916259" cy="9084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con&#10;&#10;Description automatically generated">
            <a:extLst>
              <a:ext uri="{FF2B5EF4-FFF2-40B4-BE49-F238E27FC236}">
                <a16:creationId xmlns:a16="http://schemas.microsoft.com/office/drawing/2014/main" id="{B3D8F3E1-6AAF-C27C-16C4-4D0A09A3DFB8}"/>
              </a:ext>
            </a:extLst>
          </p:cNvPr>
          <p:cNvPicPr>
            <a:picLocks noChangeAspect="1"/>
          </p:cNvPicPr>
          <p:nvPr/>
        </p:nvPicPr>
        <p:blipFill>
          <a:blip r:embed="rId7"/>
          <a:stretch>
            <a:fillRect/>
          </a:stretch>
        </p:blipFill>
        <p:spPr>
          <a:xfrm>
            <a:off x="295926" y="227509"/>
            <a:ext cx="1105704" cy="1114885"/>
          </a:xfrm>
          <a:prstGeom prst="rect">
            <a:avLst/>
          </a:prstGeom>
        </p:spPr>
      </p:pic>
      <p:sp>
        <p:nvSpPr>
          <p:cNvPr id="5" name="Rectangle: Rounded Corners 4">
            <a:extLst>
              <a:ext uri="{FF2B5EF4-FFF2-40B4-BE49-F238E27FC236}">
                <a16:creationId xmlns:a16="http://schemas.microsoft.com/office/drawing/2014/main" id="{64A11184-B82A-2D2A-2D75-3110EB29B3C5}"/>
              </a:ext>
            </a:extLst>
          </p:cNvPr>
          <p:cNvSpPr/>
          <p:nvPr/>
        </p:nvSpPr>
        <p:spPr>
          <a:xfrm>
            <a:off x="3026478" y="2878600"/>
            <a:ext cx="1863949" cy="13828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cs typeface="Calibri"/>
              </a:rPr>
              <a:t>Customer Information Services</a:t>
            </a:r>
            <a:endParaRPr lang="en-US"/>
          </a:p>
        </p:txBody>
      </p:sp>
      <p:cxnSp>
        <p:nvCxnSpPr>
          <p:cNvPr id="3" name="Connector: Curved 2">
            <a:extLst>
              <a:ext uri="{FF2B5EF4-FFF2-40B4-BE49-F238E27FC236}">
                <a16:creationId xmlns:a16="http://schemas.microsoft.com/office/drawing/2014/main" id="{B521B932-188D-DEB9-B0AE-349730D1EE7E}"/>
              </a:ext>
            </a:extLst>
          </p:cNvPr>
          <p:cNvCxnSpPr/>
          <p:nvPr/>
        </p:nvCxnSpPr>
        <p:spPr>
          <a:xfrm>
            <a:off x="1314426" y="793694"/>
            <a:ext cx="1647756" cy="251931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Curved 5">
            <a:extLst>
              <a:ext uri="{FF2B5EF4-FFF2-40B4-BE49-F238E27FC236}">
                <a16:creationId xmlns:a16="http://schemas.microsoft.com/office/drawing/2014/main" id="{A58825A6-AB3E-F381-AE54-7C3C58625D38}"/>
              </a:ext>
            </a:extLst>
          </p:cNvPr>
          <p:cNvCxnSpPr>
            <a:cxnSpLocks/>
          </p:cNvCxnSpPr>
          <p:nvPr/>
        </p:nvCxnSpPr>
        <p:spPr>
          <a:xfrm>
            <a:off x="1314426" y="2108649"/>
            <a:ext cx="1647819" cy="129202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059A558B-1C7D-4D0A-8368-4838B0C33F5B}"/>
              </a:ext>
            </a:extLst>
          </p:cNvPr>
          <p:cNvCxnSpPr>
            <a:cxnSpLocks/>
          </p:cNvCxnSpPr>
          <p:nvPr/>
        </p:nvCxnSpPr>
        <p:spPr>
          <a:xfrm>
            <a:off x="1314426" y="3133640"/>
            <a:ext cx="1649939" cy="47607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68736FC3-A269-084C-B312-279C23774C68}"/>
              </a:ext>
            </a:extLst>
          </p:cNvPr>
          <p:cNvCxnSpPr>
            <a:cxnSpLocks/>
          </p:cNvCxnSpPr>
          <p:nvPr/>
        </p:nvCxnSpPr>
        <p:spPr>
          <a:xfrm flipV="1">
            <a:off x="1314426" y="3805276"/>
            <a:ext cx="1645701" cy="4477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D4B6E733-71E2-7363-3928-8D03EBC3A390}"/>
              </a:ext>
            </a:extLst>
          </p:cNvPr>
          <p:cNvCxnSpPr>
            <a:cxnSpLocks/>
          </p:cNvCxnSpPr>
          <p:nvPr/>
        </p:nvCxnSpPr>
        <p:spPr>
          <a:xfrm flipV="1">
            <a:off x="1314426" y="3940144"/>
            <a:ext cx="1649297" cy="14120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D4037128-EEC1-C8A2-9EF4-3889433B5C50}"/>
              </a:ext>
            </a:extLst>
          </p:cNvPr>
          <p:cNvCxnSpPr>
            <a:cxnSpLocks/>
          </p:cNvCxnSpPr>
          <p:nvPr/>
        </p:nvCxnSpPr>
        <p:spPr>
          <a:xfrm flipV="1">
            <a:off x="1314426" y="4041294"/>
            <a:ext cx="1644738" cy="228195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3961597F-CE7D-00F6-770D-36E90C0E07FE}"/>
              </a:ext>
            </a:extLst>
          </p:cNvPr>
          <p:cNvCxnSpPr/>
          <p:nvPr/>
        </p:nvCxnSpPr>
        <p:spPr>
          <a:xfrm>
            <a:off x="1314426" y="606144"/>
            <a:ext cx="1650326" cy="258675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53DCF4A0-FA89-E824-B8EA-88074DDE734A}"/>
              </a:ext>
            </a:extLst>
          </p:cNvPr>
          <p:cNvCxnSpPr/>
          <p:nvPr/>
        </p:nvCxnSpPr>
        <p:spPr>
          <a:xfrm>
            <a:off x="1314426" y="1996541"/>
            <a:ext cx="1646730" cy="148084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46AB4FBE-1597-6930-9C6D-B746904529C9}"/>
              </a:ext>
            </a:extLst>
          </p:cNvPr>
          <p:cNvCxnSpPr>
            <a:cxnSpLocks/>
          </p:cNvCxnSpPr>
          <p:nvPr/>
        </p:nvCxnSpPr>
        <p:spPr>
          <a:xfrm>
            <a:off x="1314426" y="2192098"/>
            <a:ext cx="1649941" cy="105601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84EB0924-6FC7-07B4-EED5-6FAF6B201FF9}"/>
              </a:ext>
            </a:extLst>
          </p:cNvPr>
          <p:cNvCxnSpPr>
            <a:cxnSpLocks/>
          </p:cNvCxnSpPr>
          <p:nvPr/>
        </p:nvCxnSpPr>
        <p:spPr>
          <a:xfrm>
            <a:off x="1314426" y="2259532"/>
            <a:ext cx="1643647" cy="11099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FACEACD1-1CF8-D2D6-5404-582EA6470A7B}"/>
              </a:ext>
            </a:extLst>
          </p:cNvPr>
          <p:cNvCxnSpPr>
            <a:cxnSpLocks/>
          </p:cNvCxnSpPr>
          <p:nvPr/>
        </p:nvCxnSpPr>
        <p:spPr>
          <a:xfrm>
            <a:off x="1314426" y="2333709"/>
            <a:ext cx="1646794" cy="117738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75072366-AAA0-0492-9095-EB982E81EEFA}"/>
              </a:ext>
            </a:extLst>
          </p:cNvPr>
          <p:cNvCxnSpPr>
            <a:cxnSpLocks/>
          </p:cNvCxnSpPr>
          <p:nvPr/>
        </p:nvCxnSpPr>
        <p:spPr>
          <a:xfrm>
            <a:off x="1314426" y="2994558"/>
            <a:ext cx="1648977" cy="60420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567797C8-93EF-C9D4-60E4-C0B81920F464}"/>
              </a:ext>
            </a:extLst>
          </p:cNvPr>
          <p:cNvCxnSpPr>
            <a:cxnSpLocks/>
          </p:cNvCxnSpPr>
          <p:nvPr/>
        </p:nvCxnSpPr>
        <p:spPr>
          <a:xfrm>
            <a:off x="1314426" y="1895390"/>
            <a:ext cx="1646730" cy="148084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1FFEECE2-AB99-20A1-A601-9622CF81CD4F}"/>
              </a:ext>
            </a:extLst>
          </p:cNvPr>
          <p:cNvCxnSpPr>
            <a:cxnSpLocks/>
          </p:cNvCxnSpPr>
          <p:nvPr/>
        </p:nvCxnSpPr>
        <p:spPr>
          <a:xfrm>
            <a:off x="1314426" y="1807727"/>
            <a:ext cx="1645187" cy="150107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7FDCF945-CF3A-07C5-8F26-231A50F0D09F}"/>
              </a:ext>
            </a:extLst>
          </p:cNvPr>
          <p:cNvCxnSpPr>
            <a:cxnSpLocks/>
          </p:cNvCxnSpPr>
          <p:nvPr/>
        </p:nvCxnSpPr>
        <p:spPr>
          <a:xfrm>
            <a:off x="1314426" y="1652630"/>
            <a:ext cx="1643647" cy="17438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1C98DFDC-62DE-EA51-5DC4-C5B9732564EE}"/>
              </a:ext>
            </a:extLst>
          </p:cNvPr>
          <p:cNvCxnSpPr>
            <a:cxnSpLocks/>
          </p:cNvCxnSpPr>
          <p:nvPr/>
        </p:nvCxnSpPr>
        <p:spPr>
          <a:xfrm>
            <a:off x="1314426" y="1902133"/>
            <a:ext cx="1650391" cy="153478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A4AFDAC1-A8A4-A1E4-69EC-4756D49BACF0}"/>
              </a:ext>
            </a:extLst>
          </p:cNvPr>
          <p:cNvCxnSpPr>
            <a:cxnSpLocks/>
          </p:cNvCxnSpPr>
          <p:nvPr/>
        </p:nvCxnSpPr>
        <p:spPr>
          <a:xfrm flipV="1">
            <a:off x="1314426" y="3740373"/>
            <a:ext cx="1642170" cy="46124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6EF23F75-0969-E853-01C3-1E4439928EAC}"/>
              </a:ext>
            </a:extLst>
          </p:cNvPr>
          <p:cNvCxnSpPr>
            <a:cxnSpLocks/>
          </p:cNvCxnSpPr>
          <p:nvPr/>
        </p:nvCxnSpPr>
        <p:spPr>
          <a:xfrm flipV="1">
            <a:off x="1314426" y="3666196"/>
            <a:ext cx="1648335" cy="49496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EA3AC891-070A-2BD6-2C03-B31F4A2D7756}"/>
              </a:ext>
            </a:extLst>
          </p:cNvPr>
          <p:cNvCxnSpPr>
            <a:cxnSpLocks/>
          </p:cNvCxnSpPr>
          <p:nvPr/>
        </p:nvCxnSpPr>
        <p:spPr>
          <a:xfrm flipV="1">
            <a:off x="1314426" y="3645966"/>
            <a:ext cx="1648849" cy="4612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283C01B4-9059-3698-04FA-0FBA79A27845}"/>
              </a:ext>
            </a:extLst>
          </p:cNvPr>
          <p:cNvCxnSpPr>
            <a:cxnSpLocks/>
          </p:cNvCxnSpPr>
          <p:nvPr/>
        </p:nvCxnSpPr>
        <p:spPr>
          <a:xfrm flipV="1">
            <a:off x="1314426" y="3578533"/>
            <a:ext cx="1642105" cy="42752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65418179-7E0A-911E-C4D9-A77ECD1FD752}"/>
              </a:ext>
            </a:extLst>
          </p:cNvPr>
          <p:cNvCxnSpPr>
            <a:cxnSpLocks/>
          </p:cNvCxnSpPr>
          <p:nvPr/>
        </p:nvCxnSpPr>
        <p:spPr>
          <a:xfrm>
            <a:off x="1314426" y="1551480"/>
            <a:ext cx="1646794" cy="164268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E4D29A68-4C83-E4DC-3289-F4A9485FF2D4}"/>
              </a:ext>
            </a:extLst>
          </p:cNvPr>
          <p:cNvCxnSpPr>
            <a:cxnSpLocks/>
          </p:cNvCxnSpPr>
          <p:nvPr/>
        </p:nvCxnSpPr>
        <p:spPr>
          <a:xfrm>
            <a:off x="1314426" y="2367427"/>
            <a:ext cx="1649298" cy="110995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6A8FA60D-04C4-E325-008D-C3FC16E4618E}"/>
              </a:ext>
            </a:extLst>
          </p:cNvPr>
          <p:cNvCxnSpPr>
            <a:cxnSpLocks/>
          </p:cNvCxnSpPr>
          <p:nvPr/>
        </p:nvCxnSpPr>
        <p:spPr>
          <a:xfrm flipV="1">
            <a:off x="1314426" y="3720143"/>
            <a:ext cx="1651418" cy="47473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A9BFC7F4-CDD9-8338-C1FC-0F433E8D7DB5}"/>
              </a:ext>
            </a:extLst>
          </p:cNvPr>
          <p:cNvCxnSpPr>
            <a:cxnSpLocks/>
          </p:cNvCxnSpPr>
          <p:nvPr/>
        </p:nvCxnSpPr>
        <p:spPr>
          <a:xfrm flipV="1">
            <a:off x="1314426" y="3841523"/>
            <a:ext cx="1649363" cy="49496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5210FC44-3A07-054B-A8C4-55B589A2AADF}"/>
              </a:ext>
            </a:extLst>
          </p:cNvPr>
          <p:cNvCxnSpPr>
            <a:cxnSpLocks/>
          </p:cNvCxnSpPr>
          <p:nvPr/>
        </p:nvCxnSpPr>
        <p:spPr>
          <a:xfrm>
            <a:off x="1314426" y="479284"/>
            <a:ext cx="1652894" cy="264744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FEEAD265-B25A-B5B6-E2DF-5C8CAA869598}"/>
              </a:ext>
            </a:extLst>
          </p:cNvPr>
          <p:cNvCxnSpPr>
            <a:cxnSpLocks/>
          </p:cNvCxnSpPr>
          <p:nvPr/>
        </p:nvCxnSpPr>
        <p:spPr>
          <a:xfrm>
            <a:off x="1314426" y="2879922"/>
            <a:ext cx="1649428" cy="63792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D4073E8C-E92A-ED41-520C-C791DD8ED3D8}"/>
              </a:ext>
            </a:extLst>
          </p:cNvPr>
          <p:cNvCxnSpPr>
            <a:cxnSpLocks/>
          </p:cNvCxnSpPr>
          <p:nvPr/>
        </p:nvCxnSpPr>
        <p:spPr>
          <a:xfrm>
            <a:off x="1314426" y="917603"/>
            <a:ext cx="1645124" cy="214169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FA35E328-EE87-1802-6D96-0E15025FDEA1}"/>
              </a:ext>
            </a:extLst>
          </p:cNvPr>
          <p:cNvCxnSpPr>
            <a:cxnSpLocks/>
          </p:cNvCxnSpPr>
          <p:nvPr/>
        </p:nvCxnSpPr>
        <p:spPr>
          <a:xfrm flipV="1">
            <a:off x="1314426" y="3632480"/>
            <a:ext cx="1648335" cy="4005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025175F0-E5FF-7E08-E673-4B56D9EA8F36}"/>
              </a:ext>
            </a:extLst>
          </p:cNvPr>
          <p:cNvSpPr/>
          <p:nvPr/>
        </p:nvSpPr>
        <p:spPr>
          <a:xfrm>
            <a:off x="6012883" y="957557"/>
            <a:ext cx="1922246" cy="84966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Media Relations/Comms</a:t>
            </a:r>
          </a:p>
        </p:txBody>
      </p:sp>
      <p:sp>
        <p:nvSpPr>
          <p:cNvPr id="34" name="Rectangle: Rounded Corners 33">
            <a:extLst>
              <a:ext uri="{FF2B5EF4-FFF2-40B4-BE49-F238E27FC236}">
                <a16:creationId xmlns:a16="http://schemas.microsoft.com/office/drawing/2014/main" id="{7EA4C896-DDD6-268D-0D2C-15EA69EB4FD4}"/>
              </a:ext>
            </a:extLst>
          </p:cNvPr>
          <p:cNvSpPr/>
          <p:nvPr/>
        </p:nvSpPr>
        <p:spPr>
          <a:xfrm>
            <a:off x="6046599" y="2103928"/>
            <a:ext cx="1929503" cy="84966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Operations</a:t>
            </a:r>
          </a:p>
        </p:txBody>
      </p:sp>
      <p:sp>
        <p:nvSpPr>
          <p:cNvPr id="35" name="Rectangle: Rounded Corners 34">
            <a:extLst>
              <a:ext uri="{FF2B5EF4-FFF2-40B4-BE49-F238E27FC236}">
                <a16:creationId xmlns:a16="http://schemas.microsoft.com/office/drawing/2014/main" id="{B4E1F4F6-A28D-3170-4B1A-9A2F4303672F}"/>
              </a:ext>
            </a:extLst>
          </p:cNvPr>
          <p:cNvSpPr/>
          <p:nvPr/>
        </p:nvSpPr>
        <p:spPr>
          <a:xfrm>
            <a:off x="6046598" y="3257042"/>
            <a:ext cx="1929503" cy="84966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Other departments</a:t>
            </a:r>
            <a:endParaRPr lang="en-US"/>
          </a:p>
        </p:txBody>
      </p:sp>
      <p:sp>
        <p:nvSpPr>
          <p:cNvPr id="36" name="Rectangle: Rounded Corners 35">
            <a:extLst>
              <a:ext uri="{FF2B5EF4-FFF2-40B4-BE49-F238E27FC236}">
                <a16:creationId xmlns:a16="http://schemas.microsoft.com/office/drawing/2014/main" id="{66E537D9-CA69-87EE-4F04-5103FD9B96BB}"/>
              </a:ext>
            </a:extLst>
          </p:cNvPr>
          <p:cNvSpPr/>
          <p:nvPr/>
        </p:nvSpPr>
        <p:spPr>
          <a:xfrm>
            <a:off x="6046597" y="4396670"/>
            <a:ext cx="1929503" cy="84966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Transit Police</a:t>
            </a:r>
            <a:endParaRPr lang="en-US"/>
          </a:p>
        </p:txBody>
      </p:sp>
      <p:cxnSp>
        <p:nvCxnSpPr>
          <p:cNvPr id="38" name="Connector: Curved 37">
            <a:extLst>
              <a:ext uri="{FF2B5EF4-FFF2-40B4-BE49-F238E27FC236}">
                <a16:creationId xmlns:a16="http://schemas.microsoft.com/office/drawing/2014/main" id="{DD0492F1-0E1E-3D0E-28D4-1A5DD8C08454}"/>
              </a:ext>
            </a:extLst>
          </p:cNvPr>
          <p:cNvCxnSpPr>
            <a:cxnSpLocks/>
            <a:endCxn id="7" idx="1"/>
          </p:cNvCxnSpPr>
          <p:nvPr/>
        </p:nvCxnSpPr>
        <p:spPr>
          <a:xfrm rot="5400000" flipH="1" flipV="1">
            <a:off x="4598480" y="1726414"/>
            <a:ext cx="1758428" cy="1070378"/>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E86ABFFE-906F-DC07-B84A-C1BFD47FB3F6}"/>
              </a:ext>
            </a:extLst>
          </p:cNvPr>
          <p:cNvCxnSpPr>
            <a:cxnSpLocks/>
          </p:cNvCxnSpPr>
          <p:nvPr/>
        </p:nvCxnSpPr>
        <p:spPr>
          <a:xfrm rot="5400000" flipH="1" flipV="1">
            <a:off x="4539276" y="2050230"/>
            <a:ext cx="1858473" cy="1052013"/>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6CC20081-D5CD-B7C3-50E6-D99F7C260317}"/>
              </a:ext>
            </a:extLst>
          </p:cNvPr>
          <p:cNvCxnSpPr>
            <a:cxnSpLocks/>
          </p:cNvCxnSpPr>
          <p:nvPr/>
        </p:nvCxnSpPr>
        <p:spPr>
          <a:xfrm flipV="1">
            <a:off x="4942506" y="2664061"/>
            <a:ext cx="1110910" cy="942562"/>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174F5A0B-0055-646B-53E9-59160DB216AC}"/>
              </a:ext>
            </a:extLst>
          </p:cNvPr>
          <p:cNvCxnSpPr>
            <a:cxnSpLocks/>
          </p:cNvCxnSpPr>
          <p:nvPr/>
        </p:nvCxnSpPr>
        <p:spPr>
          <a:xfrm flipV="1">
            <a:off x="4889272" y="2843432"/>
            <a:ext cx="1143886" cy="703140"/>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E303CA0C-A6DC-EB63-E9DC-2B0005A061B2}"/>
              </a:ext>
            </a:extLst>
          </p:cNvPr>
          <p:cNvCxnSpPr>
            <a:cxnSpLocks/>
          </p:cNvCxnSpPr>
          <p:nvPr/>
        </p:nvCxnSpPr>
        <p:spPr>
          <a:xfrm flipV="1">
            <a:off x="4942506" y="3429000"/>
            <a:ext cx="1128675" cy="500790"/>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4030643A-1780-5523-3E39-18D355565084}"/>
              </a:ext>
            </a:extLst>
          </p:cNvPr>
          <p:cNvCxnSpPr>
            <a:cxnSpLocks/>
          </p:cNvCxnSpPr>
          <p:nvPr/>
        </p:nvCxnSpPr>
        <p:spPr>
          <a:xfrm flipV="1">
            <a:off x="4942506" y="3832758"/>
            <a:ext cx="1052013" cy="238643"/>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E376E4D9-5C74-72A5-7320-388EEC043E99}"/>
              </a:ext>
            </a:extLst>
          </p:cNvPr>
          <p:cNvCxnSpPr>
            <a:cxnSpLocks/>
          </p:cNvCxnSpPr>
          <p:nvPr/>
        </p:nvCxnSpPr>
        <p:spPr>
          <a:xfrm>
            <a:off x="4942506" y="4138833"/>
            <a:ext cx="1070377" cy="868782"/>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6">
            <a:extLst>
              <a:ext uri="{FF2B5EF4-FFF2-40B4-BE49-F238E27FC236}">
                <a16:creationId xmlns:a16="http://schemas.microsoft.com/office/drawing/2014/main" id="{1589EC28-9121-0D79-9006-53F77C783881}"/>
              </a:ext>
            </a:extLst>
          </p:cNvPr>
          <p:cNvPicPr>
            <a:picLocks noChangeAspect="1"/>
          </p:cNvPicPr>
          <p:nvPr/>
        </p:nvPicPr>
        <p:blipFill>
          <a:blip r:embed="rId8"/>
          <a:stretch>
            <a:fillRect/>
          </a:stretch>
        </p:blipFill>
        <p:spPr>
          <a:xfrm>
            <a:off x="11418891" y="2981511"/>
            <a:ext cx="2271486" cy="1509486"/>
          </a:xfrm>
          <a:prstGeom prst="rect">
            <a:avLst/>
          </a:prstGeom>
        </p:spPr>
      </p:pic>
      <p:sp>
        <p:nvSpPr>
          <p:cNvPr id="2" name="Rectangle: Rounded Corners 1">
            <a:extLst>
              <a:ext uri="{FF2B5EF4-FFF2-40B4-BE49-F238E27FC236}">
                <a16:creationId xmlns:a16="http://schemas.microsoft.com/office/drawing/2014/main" id="{F57AB740-4616-F501-4552-3477DC73F764}"/>
              </a:ext>
            </a:extLst>
          </p:cNvPr>
          <p:cNvSpPr/>
          <p:nvPr/>
        </p:nvSpPr>
        <p:spPr>
          <a:xfrm>
            <a:off x="9165522" y="2974756"/>
            <a:ext cx="1863949" cy="13828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cs typeface="Calibri"/>
              </a:rPr>
              <a:t>Customer Information Services</a:t>
            </a:r>
            <a:endParaRPr lang="en-US"/>
          </a:p>
        </p:txBody>
      </p:sp>
      <p:cxnSp>
        <p:nvCxnSpPr>
          <p:cNvPr id="37" name="Connector: Curved 36">
            <a:extLst>
              <a:ext uri="{FF2B5EF4-FFF2-40B4-BE49-F238E27FC236}">
                <a16:creationId xmlns:a16="http://schemas.microsoft.com/office/drawing/2014/main" id="{5A4A2F26-2B42-4F17-2EE0-5782CA9C7D33}"/>
              </a:ext>
            </a:extLst>
          </p:cNvPr>
          <p:cNvCxnSpPr>
            <a:cxnSpLocks/>
            <a:stCxn id="2" idx="1"/>
            <a:endCxn id="34" idx="3"/>
          </p:cNvCxnSpPr>
          <p:nvPr/>
        </p:nvCxnSpPr>
        <p:spPr>
          <a:xfrm rot="10800000">
            <a:off x="7976102" y="2528760"/>
            <a:ext cx="1189420" cy="1137436"/>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98B92B15-60FE-D53B-6408-4C500CF056FF}"/>
              </a:ext>
            </a:extLst>
          </p:cNvPr>
          <p:cNvCxnSpPr>
            <a:cxnSpLocks/>
            <a:stCxn id="35" idx="3"/>
            <a:endCxn id="2" idx="1"/>
          </p:cNvCxnSpPr>
          <p:nvPr/>
        </p:nvCxnSpPr>
        <p:spPr>
          <a:xfrm flipV="1">
            <a:off x="7976101" y="3666196"/>
            <a:ext cx="1189421" cy="15678"/>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61E1FEB8-FFCE-2E4E-1DA1-4DAEB46834F9}"/>
              </a:ext>
            </a:extLst>
          </p:cNvPr>
          <p:cNvCxnSpPr>
            <a:cxnSpLocks/>
            <a:stCxn id="36" idx="3"/>
            <a:endCxn id="2" idx="1"/>
          </p:cNvCxnSpPr>
          <p:nvPr/>
        </p:nvCxnSpPr>
        <p:spPr>
          <a:xfrm flipV="1">
            <a:off x="7976100" y="3666196"/>
            <a:ext cx="1189422" cy="1155306"/>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F5C0E050-399A-EE59-FA34-7172CACA2D8D}"/>
              </a:ext>
            </a:extLst>
          </p:cNvPr>
          <p:cNvCxnSpPr>
            <a:cxnSpLocks/>
            <a:stCxn id="2" idx="1"/>
            <a:endCxn id="36" idx="3"/>
          </p:cNvCxnSpPr>
          <p:nvPr/>
        </p:nvCxnSpPr>
        <p:spPr>
          <a:xfrm rot="10800000" flipV="1">
            <a:off x="7976100" y="3666196"/>
            <a:ext cx="1189422" cy="1155306"/>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CF82C1E4-3023-EE09-47DF-DC43C1AA4B07}"/>
              </a:ext>
            </a:extLst>
          </p:cNvPr>
          <p:cNvCxnSpPr>
            <a:cxnSpLocks/>
            <a:endCxn id="34" idx="3"/>
          </p:cNvCxnSpPr>
          <p:nvPr/>
        </p:nvCxnSpPr>
        <p:spPr>
          <a:xfrm rot="10800000">
            <a:off x="7976102" y="2528761"/>
            <a:ext cx="1156170" cy="976713"/>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0F716A61-D0E6-88FC-920B-CEFE3B238EC9}"/>
              </a:ext>
            </a:extLst>
          </p:cNvPr>
          <p:cNvCxnSpPr>
            <a:cxnSpLocks/>
            <a:stCxn id="2" idx="1"/>
            <a:endCxn id="7" idx="3"/>
          </p:cNvCxnSpPr>
          <p:nvPr/>
        </p:nvCxnSpPr>
        <p:spPr>
          <a:xfrm rot="10800000">
            <a:off x="7935130" y="1382390"/>
            <a:ext cx="1230393" cy="2283807"/>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0" name="Connector: Curved 1049">
            <a:extLst>
              <a:ext uri="{FF2B5EF4-FFF2-40B4-BE49-F238E27FC236}">
                <a16:creationId xmlns:a16="http://schemas.microsoft.com/office/drawing/2014/main" id="{D4163C94-5CA8-368C-9B94-5A0543F0B25D}"/>
              </a:ext>
            </a:extLst>
          </p:cNvPr>
          <p:cNvCxnSpPr>
            <a:cxnSpLocks/>
            <a:stCxn id="46" idx="1"/>
            <a:endCxn id="2" idx="3"/>
          </p:cNvCxnSpPr>
          <p:nvPr/>
        </p:nvCxnSpPr>
        <p:spPr>
          <a:xfrm rot="10800000">
            <a:off x="11029471" y="3666196"/>
            <a:ext cx="389420" cy="70058"/>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892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05DBFCF8-E67F-7CD5-81B0-841697EB71E0}"/>
              </a:ext>
            </a:extLst>
          </p:cNvPr>
          <p:cNvSpPr/>
          <p:nvPr/>
        </p:nvSpPr>
        <p:spPr>
          <a:xfrm>
            <a:off x="9414703" y="254000"/>
            <a:ext cx="2505153" cy="6349999"/>
          </a:xfrm>
          <a:prstGeom prst="round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000000"/>
              </a:solidFill>
              <a:cs typeface="Calibri"/>
            </a:endParaRPr>
          </a:p>
        </p:txBody>
      </p:sp>
      <p:sp>
        <p:nvSpPr>
          <p:cNvPr id="50" name="Rectangle: Rounded Corners 49">
            <a:extLst>
              <a:ext uri="{FF2B5EF4-FFF2-40B4-BE49-F238E27FC236}">
                <a16:creationId xmlns:a16="http://schemas.microsoft.com/office/drawing/2014/main" id="{413FE335-7F28-D754-A59B-1DF17AEB9A40}"/>
              </a:ext>
            </a:extLst>
          </p:cNvPr>
          <p:cNvSpPr/>
          <p:nvPr/>
        </p:nvSpPr>
        <p:spPr>
          <a:xfrm>
            <a:off x="2790371" y="192314"/>
            <a:ext cx="1814286" cy="6480627"/>
          </a:xfrm>
          <a:prstGeom prst="roundRect">
            <a:avLst/>
          </a:prstGeom>
          <a:solidFill>
            <a:schemeClr val="bg2"/>
          </a:solid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a:solidFill>
                <a:srgbClr val="000000"/>
              </a:solidFill>
              <a:cs typeface="Calibri"/>
            </a:endParaRPr>
          </a:p>
        </p:txBody>
      </p:sp>
      <p:pic>
        <p:nvPicPr>
          <p:cNvPr id="1026" name="Picture 2" descr="Free Twitter Logo SVG, PNG Icon, Symbol. Download Image.">
            <a:extLst>
              <a:ext uri="{FF2B5EF4-FFF2-40B4-BE49-F238E27FC236}">
                <a16:creationId xmlns:a16="http://schemas.microsoft.com/office/drawing/2014/main" id="{21998BB4-72BA-1360-5980-461FA34F7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8855" y="4068505"/>
            <a:ext cx="919481" cy="9194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cebook - Free social icons">
            <a:extLst>
              <a:ext uri="{FF2B5EF4-FFF2-40B4-BE49-F238E27FC236}">
                <a16:creationId xmlns:a16="http://schemas.microsoft.com/office/drawing/2014/main" id="{F2C2A388-5071-0F2E-E91C-A111AD33A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922" y="5177146"/>
            <a:ext cx="629920" cy="6299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ociale, media, instagram Pictogram in Social Media Applications">
            <a:extLst>
              <a:ext uri="{FF2B5EF4-FFF2-40B4-BE49-F238E27FC236}">
                <a16:creationId xmlns:a16="http://schemas.microsoft.com/office/drawing/2014/main" id="{554DB05B-DBC5-81DA-F14B-0D44C97CE3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3756" y="5920282"/>
            <a:ext cx="631372" cy="6313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ll center - Free people icons">
            <a:extLst>
              <a:ext uri="{FF2B5EF4-FFF2-40B4-BE49-F238E27FC236}">
                <a16:creationId xmlns:a16="http://schemas.microsoft.com/office/drawing/2014/main" id="{6B86ACAB-0B5A-59CC-BACB-8C08BBAA91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7902" y="1047738"/>
            <a:ext cx="912224" cy="9122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ictogram Web Website - Free vector graphic on Pixabay">
            <a:extLst>
              <a:ext uri="{FF2B5EF4-FFF2-40B4-BE49-F238E27FC236}">
                <a16:creationId xmlns:a16="http://schemas.microsoft.com/office/drawing/2014/main" id="{B8504D37-B17C-346A-16BA-1DD61E7A91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1506" y="3130653"/>
            <a:ext cx="909002" cy="9084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4A11184-B82A-2D2A-2D75-3110EB29B3C5}"/>
              </a:ext>
            </a:extLst>
          </p:cNvPr>
          <p:cNvSpPr/>
          <p:nvPr/>
        </p:nvSpPr>
        <p:spPr>
          <a:xfrm>
            <a:off x="5926999" y="2878600"/>
            <a:ext cx="1863949" cy="13828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cs typeface="Calibri"/>
              </a:rPr>
              <a:t>Customer Information Services</a:t>
            </a:r>
            <a:endParaRPr lang="en-US"/>
          </a:p>
        </p:txBody>
      </p:sp>
      <p:cxnSp>
        <p:nvCxnSpPr>
          <p:cNvPr id="3" name="Connector: Curved 2">
            <a:extLst>
              <a:ext uri="{FF2B5EF4-FFF2-40B4-BE49-F238E27FC236}">
                <a16:creationId xmlns:a16="http://schemas.microsoft.com/office/drawing/2014/main" id="{B521B932-188D-DEB9-B0AE-349730D1EE7E}"/>
              </a:ext>
            </a:extLst>
          </p:cNvPr>
          <p:cNvCxnSpPr/>
          <p:nvPr/>
        </p:nvCxnSpPr>
        <p:spPr>
          <a:xfrm>
            <a:off x="4214947" y="793694"/>
            <a:ext cx="1647756" cy="251931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Curved 5">
            <a:extLst>
              <a:ext uri="{FF2B5EF4-FFF2-40B4-BE49-F238E27FC236}">
                <a16:creationId xmlns:a16="http://schemas.microsoft.com/office/drawing/2014/main" id="{A58825A6-AB3E-F381-AE54-7C3C58625D38}"/>
              </a:ext>
            </a:extLst>
          </p:cNvPr>
          <p:cNvCxnSpPr>
            <a:cxnSpLocks/>
          </p:cNvCxnSpPr>
          <p:nvPr/>
        </p:nvCxnSpPr>
        <p:spPr>
          <a:xfrm>
            <a:off x="4214947" y="2108649"/>
            <a:ext cx="1647819" cy="129202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059A558B-1C7D-4D0A-8368-4838B0C33F5B}"/>
              </a:ext>
            </a:extLst>
          </p:cNvPr>
          <p:cNvCxnSpPr>
            <a:cxnSpLocks/>
          </p:cNvCxnSpPr>
          <p:nvPr/>
        </p:nvCxnSpPr>
        <p:spPr>
          <a:xfrm>
            <a:off x="4214947" y="3133640"/>
            <a:ext cx="1649939" cy="47607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Curved 8">
            <a:extLst>
              <a:ext uri="{FF2B5EF4-FFF2-40B4-BE49-F238E27FC236}">
                <a16:creationId xmlns:a16="http://schemas.microsoft.com/office/drawing/2014/main" id="{68736FC3-A269-084C-B312-279C23774C68}"/>
              </a:ext>
            </a:extLst>
          </p:cNvPr>
          <p:cNvCxnSpPr>
            <a:cxnSpLocks/>
          </p:cNvCxnSpPr>
          <p:nvPr/>
        </p:nvCxnSpPr>
        <p:spPr>
          <a:xfrm flipV="1">
            <a:off x="4214947" y="3805276"/>
            <a:ext cx="1645701" cy="4477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D4B6E733-71E2-7363-3928-8D03EBC3A390}"/>
              </a:ext>
            </a:extLst>
          </p:cNvPr>
          <p:cNvCxnSpPr>
            <a:cxnSpLocks/>
          </p:cNvCxnSpPr>
          <p:nvPr/>
        </p:nvCxnSpPr>
        <p:spPr>
          <a:xfrm flipV="1">
            <a:off x="4214947" y="3940144"/>
            <a:ext cx="1649297" cy="14120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D4037128-EEC1-C8A2-9EF4-3889433B5C50}"/>
              </a:ext>
            </a:extLst>
          </p:cNvPr>
          <p:cNvCxnSpPr>
            <a:cxnSpLocks/>
          </p:cNvCxnSpPr>
          <p:nvPr/>
        </p:nvCxnSpPr>
        <p:spPr>
          <a:xfrm flipV="1">
            <a:off x="4214947" y="4041294"/>
            <a:ext cx="1644738" cy="228195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3961597F-CE7D-00F6-770D-36E90C0E07FE}"/>
              </a:ext>
            </a:extLst>
          </p:cNvPr>
          <p:cNvCxnSpPr/>
          <p:nvPr/>
        </p:nvCxnSpPr>
        <p:spPr>
          <a:xfrm>
            <a:off x="4214947" y="606144"/>
            <a:ext cx="1650326" cy="258675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53DCF4A0-FA89-E824-B8EA-88074DDE734A}"/>
              </a:ext>
            </a:extLst>
          </p:cNvPr>
          <p:cNvCxnSpPr/>
          <p:nvPr/>
        </p:nvCxnSpPr>
        <p:spPr>
          <a:xfrm>
            <a:off x="4214947" y="1996541"/>
            <a:ext cx="1646730" cy="148084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46AB4FBE-1597-6930-9C6D-B746904529C9}"/>
              </a:ext>
            </a:extLst>
          </p:cNvPr>
          <p:cNvCxnSpPr>
            <a:cxnSpLocks/>
          </p:cNvCxnSpPr>
          <p:nvPr/>
        </p:nvCxnSpPr>
        <p:spPr>
          <a:xfrm>
            <a:off x="4214947" y="2192098"/>
            <a:ext cx="1649941" cy="105601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84EB0924-6FC7-07B4-EED5-6FAF6B201FF9}"/>
              </a:ext>
            </a:extLst>
          </p:cNvPr>
          <p:cNvCxnSpPr>
            <a:cxnSpLocks/>
          </p:cNvCxnSpPr>
          <p:nvPr/>
        </p:nvCxnSpPr>
        <p:spPr>
          <a:xfrm>
            <a:off x="4214947" y="2259532"/>
            <a:ext cx="1643647" cy="11099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FACEACD1-1CF8-D2D6-5404-582EA6470A7B}"/>
              </a:ext>
            </a:extLst>
          </p:cNvPr>
          <p:cNvCxnSpPr>
            <a:cxnSpLocks/>
          </p:cNvCxnSpPr>
          <p:nvPr/>
        </p:nvCxnSpPr>
        <p:spPr>
          <a:xfrm>
            <a:off x="4214947" y="2333709"/>
            <a:ext cx="1646794" cy="117738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75072366-AAA0-0492-9095-EB982E81EEFA}"/>
              </a:ext>
            </a:extLst>
          </p:cNvPr>
          <p:cNvCxnSpPr>
            <a:cxnSpLocks/>
          </p:cNvCxnSpPr>
          <p:nvPr/>
        </p:nvCxnSpPr>
        <p:spPr>
          <a:xfrm>
            <a:off x="4214947" y="2994558"/>
            <a:ext cx="1648977" cy="60420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567797C8-93EF-C9D4-60E4-C0B81920F464}"/>
              </a:ext>
            </a:extLst>
          </p:cNvPr>
          <p:cNvCxnSpPr>
            <a:cxnSpLocks/>
          </p:cNvCxnSpPr>
          <p:nvPr/>
        </p:nvCxnSpPr>
        <p:spPr>
          <a:xfrm>
            <a:off x="4214947" y="1895390"/>
            <a:ext cx="1646730" cy="148084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1FFEECE2-AB99-20A1-A601-9622CF81CD4F}"/>
              </a:ext>
            </a:extLst>
          </p:cNvPr>
          <p:cNvCxnSpPr>
            <a:cxnSpLocks/>
          </p:cNvCxnSpPr>
          <p:nvPr/>
        </p:nvCxnSpPr>
        <p:spPr>
          <a:xfrm>
            <a:off x="4214947" y="1807727"/>
            <a:ext cx="1645187" cy="150107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7FDCF945-CF3A-07C5-8F26-231A50F0D09F}"/>
              </a:ext>
            </a:extLst>
          </p:cNvPr>
          <p:cNvCxnSpPr>
            <a:cxnSpLocks/>
          </p:cNvCxnSpPr>
          <p:nvPr/>
        </p:nvCxnSpPr>
        <p:spPr>
          <a:xfrm>
            <a:off x="4214947" y="1652630"/>
            <a:ext cx="1643647" cy="17438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1C98DFDC-62DE-EA51-5DC4-C5B9732564EE}"/>
              </a:ext>
            </a:extLst>
          </p:cNvPr>
          <p:cNvCxnSpPr>
            <a:cxnSpLocks/>
          </p:cNvCxnSpPr>
          <p:nvPr/>
        </p:nvCxnSpPr>
        <p:spPr>
          <a:xfrm>
            <a:off x="4214947" y="1902133"/>
            <a:ext cx="1650391" cy="153478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A4AFDAC1-A8A4-A1E4-69EC-4756D49BACF0}"/>
              </a:ext>
            </a:extLst>
          </p:cNvPr>
          <p:cNvCxnSpPr>
            <a:cxnSpLocks/>
          </p:cNvCxnSpPr>
          <p:nvPr/>
        </p:nvCxnSpPr>
        <p:spPr>
          <a:xfrm flipV="1">
            <a:off x="4214947" y="3740373"/>
            <a:ext cx="1642170" cy="46124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6EF23F75-0969-E853-01C3-1E4439928EAC}"/>
              </a:ext>
            </a:extLst>
          </p:cNvPr>
          <p:cNvCxnSpPr>
            <a:cxnSpLocks/>
          </p:cNvCxnSpPr>
          <p:nvPr/>
        </p:nvCxnSpPr>
        <p:spPr>
          <a:xfrm flipV="1">
            <a:off x="4214947" y="3666196"/>
            <a:ext cx="1648335" cy="49496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EA3AC891-070A-2BD6-2C03-B31F4A2D7756}"/>
              </a:ext>
            </a:extLst>
          </p:cNvPr>
          <p:cNvCxnSpPr>
            <a:cxnSpLocks/>
          </p:cNvCxnSpPr>
          <p:nvPr/>
        </p:nvCxnSpPr>
        <p:spPr>
          <a:xfrm flipV="1">
            <a:off x="4214947" y="3645966"/>
            <a:ext cx="1648849" cy="4612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283C01B4-9059-3698-04FA-0FBA79A27845}"/>
              </a:ext>
            </a:extLst>
          </p:cNvPr>
          <p:cNvCxnSpPr>
            <a:cxnSpLocks/>
          </p:cNvCxnSpPr>
          <p:nvPr/>
        </p:nvCxnSpPr>
        <p:spPr>
          <a:xfrm flipV="1">
            <a:off x="4214947" y="3578533"/>
            <a:ext cx="1642105" cy="42752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65418179-7E0A-911E-C4D9-A77ECD1FD752}"/>
              </a:ext>
            </a:extLst>
          </p:cNvPr>
          <p:cNvCxnSpPr>
            <a:cxnSpLocks/>
          </p:cNvCxnSpPr>
          <p:nvPr/>
        </p:nvCxnSpPr>
        <p:spPr>
          <a:xfrm>
            <a:off x="4214947" y="1551480"/>
            <a:ext cx="1646794" cy="164268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E4D29A68-4C83-E4DC-3289-F4A9485FF2D4}"/>
              </a:ext>
            </a:extLst>
          </p:cNvPr>
          <p:cNvCxnSpPr>
            <a:cxnSpLocks/>
          </p:cNvCxnSpPr>
          <p:nvPr/>
        </p:nvCxnSpPr>
        <p:spPr>
          <a:xfrm>
            <a:off x="4214947" y="2367427"/>
            <a:ext cx="1649298" cy="110995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6A8FA60D-04C4-E325-008D-C3FC16E4618E}"/>
              </a:ext>
            </a:extLst>
          </p:cNvPr>
          <p:cNvCxnSpPr>
            <a:cxnSpLocks/>
          </p:cNvCxnSpPr>
          <p:nvPr/>
        </p:nvCxnSpPr>
        <p:spPr>
          <a:xfrm flipV="1">
            <a:off x="4214947" y="3720143"/>
            <a:ext cx="1651418" cy="47473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A9BFC7F4-CDD9-8338-C1FC-0F433E8D7DB5}"/>
              </a:ext>
            </a:extLst>
          </p:cNvPr>
          <p:cNvCxnSpPr>
            <a:cxnSpLocks/>
          </p:cNvCxnSpPr>
          <p:nvPr/>
        </p:nvCxnSpPr>
        <p:spPr>
          <a:xfrm flipV="1">
            <a:off x="4214947" y="3841523"/>
            <a:ext cx="1649363" cy="49496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5210FC44-3A07-054B-A8C4-55B589A2AADF}"/>
              </a:ext>
            </a:extLst>
          </p:cNvPr>
          <p:cNvCxnSpPr>
            <a:cxnSpLocks/>
          </p:cNvCxnSpPr>
          <p:nvPr/>
        </p:nvCxnSpPr>
        <p:spPr>
          <a:xfrm>
            <a:off x="4214947" y="479284"/>
            <a:ext cx="1652894" cy="264744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FEEAD265-B25A-B5B6-E2DF-5C8CAA869598}"/>
              </a:ext>
            </a:extLst>
          </p:cNvPr>
          <p:cNvCxnSpPr>
            <a:cxnSpLocks/>
          </p:cNvCxnSpPr>
          <p:nvPr/>
        </p:nvCxnSpPr>
        <p:spPr>
          <a:xfrm>
            <a:off x="4214947" y="2879922"/>
            <a:ext cx="1649428" cy="63792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D4073E8C-E92A-ED41-520C-C791DD8ED3D8}"/>
              </a:ext>
            </a:extLst>
          </p:cNvPr>
          <p:cNvCxnSpPr>
            <a:cxnSpLocks/>
          </p:cNvCxnSpPr>
          <p:nvPr/>
        </p:nvCxnSpPr>
        <p:spPr>
          <a:xfrm>
            <a:off x="4214947" y="917603"/>
            <a:ext cx="1645124" cy="214169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FA35E328-EE87-1802-6D96-0E15025FDEA1}"/>
              </a:ext>
            </a:extLst>
          </p:cNvPr>
          <p:cNvCxnSpPr>
            <a:cxnSpLocks/>
          </p:cNvCxnSpPr>
          <p:nvPr/>
        </p:nvCxnSpPr>
        <p:spPr>
          <a:xfrm flipV="1">
            <a:off x="4214947" y="3632480"/>
            <a:ext cx="1648335" cy="4005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025175F0-E5FF-7E08-E673-4B56D9EA8F36}"/>
              </a:ext>
            </a:extLst>
          </p:cNvPr>
          <p:cNvSpPr/>
          <p:nvPr/>
        </p:nvSpPr>
        <p:spPr>
          <a:xfrm>
            <a:off x="9680320" y="957557"/>
            <a:ext cx="1922246" cy="84966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Media Relations/Comms</a:t>
            </a:r>
          </a:p>
        </p:txBody>
      </p:sp>
      <p:sp>
        <p:nvSpPr>
          <p:cNvPr id="34" name="Rectangle: Rounded Corners 33">
            <a:extLst>
              <a:ext uri="{FF2B5EF4-FFF2-40B4-BE49-F238E27FC236}">
                <a16:creationId xmlns:a16="http://schemas.microsoft.com/office/drawing/2014/main" id="{7EA4C896-DDD6-268D-0D2C-15EA69EB4FD4}"/>
              </a:ext>
            </a:extLst>
          </p:cNvPr>
          <p:cNvSpPr/>
          <p:nvPr/>
        </p:nvSpPr>
        <p:spPr>
          <a:xfrm>
            <a:off x="9714036" y="2103928"/>
            <a:ext cx="1929503" cy="84966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Operations</a:t>
            </a:r>
          </a:p>
        </p:txBody>
      </p:sp>
      <p:sp>
        <p:nvSpPr>
          <p:cNvPr id="35" name="Rectangle: Rounded Corners 34">
            <a:extLst>
              <a:ext uri="{FF2B5EF4-FFF2-40B4-BE49-F238E27FC236}">
                <a16:creationId xmlns:a16="http://schemas.microsoft.com/office/drawing/2014/main" id="{B4E1F4F6-A28D-3170-4B1A-9A2F4303672F}"/>
              </a:ext>
            </a:extLst>
          </p:cNvPr>
          <p:cNvSpPr/>
          <p:nvPr/>
        </p:nvSpPr>
        <p:spPr>
          <a:xfrm>
            <a:off x="9714035" y="3257042"/>
            <a:ext cx="1929503" cy="84966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Other departments</a:t>
            </a:r>
            <a:endParaRPr lang="en-US"/>
          </a:p>
        </p:txBody>
      </p:sp>
      <p:sp>
        <p:nvSpPr>
          <p:cNvPr id="36" name="Rectangle: Rounded Corners 35">
            <a:extLst>
              <a:ext uri="{FF2B5EF4-FFF2-40B4-BE49-F238E27FC236}">
                <a16:creationId xmlns:a16="http://schemas.microsoft.com/office/drawing/2014/main" id="{66E537D9-CA69-87EE-4F04-5103FD9B96BB}"/>
              </a:ext>
            </a:extLst>
          </p:cNvPr>
          <p:cNvSpPr/>
          <p:nvPr/>
        </p:nvSpPr>
        <p:spPr>
          <a:xfrm>
            <a:off x="9714034" y="4396670"/>
            <a:ext cx="1929503" cy="84966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Transit Police</a:t>
            </a:r>
            <a:endParaRPr lang="en-US"/>
          </a:p>
        </p:txBody>
      </p:sp>
      <p:cxnSp>
        <p:nvCxnSpPr>
          <p:cNvPr id="38" name="Connector: Curved 37">
            <a:extLst>
              <a:ext uri="{FF2B5EF4-FFF2-40B4-BE49-F238E27FC236}">
                <a16:creationId xmlns:a16="http://schemas.microsoft.com/office/drawing/2014/main" id="{DD0492F1-0E1E-3D0E-28D4-1A5DD8C08454}"/>
              </a:ext>
            </a:extLst>
          </p:cNvPr>
          <p:cNvCxnSpPr/>
          <p:nvPr/>
        </p:nvCxnSpPr>
        <p:spPr>
          <a:xfrm flipV="1">
            <a:off x="7843027" y="1202774"/>
            <a:ext cx="1832783" cy="1938043"/>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E86ABFFE-906F-DC07-B84A-C1BFD47FB3F6}"/>
              </a:ext>
            </a:extLst>
          </p:cNvPr>
          <p:cNvCxnSpPr>
            <a:cxnSpLocks/>
          </p:cNvCxnSpPr>
          <p:nvPr/>
        </p:nvCxnSpPr>
        <p:spPr>
          <a:xfrm flipV="1">
            <a:off x="7843027" y="1688808"/>
            <a:ext cx="1832269" cy="1816664"/>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6CC20081-D5CD-B7C3-50E6-D99F7C260317}"/>
              </a:ext>
            </a:extLst>
          </p:cNvPr>
          <p:cNvCxnSpPr>
            <a:cxnSpLocks/>
          </p:cNvCxnSpPr>
          <p:nvPr/>
        </p:nvCxnSpPr>
        <p:spPr>
          <a:xfrm flipV="1">
            <a:off x="7843027" y="2511499"/>
            <a:ext cx="1829635" cy="1095124"/>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174F5A0B-0055-646B-53E9-59160DB216AC}"/>
              </a:ext>
            </a:extLst>
          </p:cNvPr>
          <p:cNvCxnSpPr>
            <a:cxnSpLocks/>
          </p:cNvCxnSpPr>
          <p:nvPr/>
        </p:nvCxnSpPr>
        <p:spPr>
          <a:xfrm flipV="1">
            <a:off x="7843027" y="2707056"/>
            <a:ext cx="1829635" cy="1095124"/>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E303CA0C-A6DC-EB63-E9DC-2B0005A061B2}"/>
              </a:ext>
            </a:extLst>
          </p:cNvPr>
          <p:cNvCxnSpPr>
            <a:cxnSpLocks/>
          </p:cNvCxnSpPr>
          <p:nvPr/>
        </p:nvCxnSpPr>
        <p:spPr>
          <a:xfrm flipV="1">
            <a:off x="7843027" y="3542719"/>
            <a:ext cx="1831755" cy="387071"/>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4030643A-1780-5523-3E39-18D355565084}"/>
              </a:ext>
            </a:extLst>
          </p:cNvPr>
          <p:cNvCxnSpPr>
            <a:cxnSpLocks/>
          </p:cNvCxnSpPr>
          <p:nvPr/>
        </p:nvCxnSpPr>
        <p:spPr>
          <a:xfrm flipV="1">
            <a:off x="7843027" y="3751762"/>
            <a:ext cx="1827580" cy="319639"/>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E376E4D9-5C74-72A5-7320-388EEC043E99}"/>
              </a:ext>
            </a:extLst>
          </p:cNvPr>
          <p:cNvCxnSpPr>
            <a:cxnSpLocks/>
          </p:cNvCxnSpPr>
          <p:nvPr/>
        </p:nvCxnSpPr>
        <p:spPr>
          <a:xfrm>
            <a:off x="7843027" y="4138833"/>
            <a:ext cx="1828094" cy="752557"/>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7" descr="Icon&#10;&#10;Description automatically generated">
            <a:extLst>
              <a:ext uri="{FF2B5EF4-FFF2-40B4-BE49-F238E27FC236}">
                <a16:creationId xmlns:a16="http://schemas.microsoft.com/office/drawing/2014/main" id="{A77D9E25-B045-D248-BF5D-F33F1A25F893}"/>
              </a:ext>
            </a:extLst>
          </p:cNvPr>
          <p:cNvPicPr>
            <a:picLocks noChangeAspect="1"/>
          </p:cNvPicPr>
          <p:nvPr/>
        </p:nvPicPr>
        <p:blipFill>
          <a:blip r:embed="rId7"/>
          <a:stretch>
            <a:fillRect/>
          </a:stretch>
        </p:blipFill>
        <p:spPr>
          <a:xfrm>
            <a:off x="3236686" y="214086"/>
            <a:ext cx="863600" cy="841828"/>
          </a:xfrm>
          <a:prstGeom prst="rect">
            <a:avLst/>
          </a:prstGeom>
        </p:spPr>
      </p:pic>
      <p:pic>
        <p:nvPicPr>
          <p:cNvPr id="48" name="Picture 8" descr="Call center - Free people icons">
            <a:extLst>
              <a:ext uri="{FF2B5EF4-FFF2-40B4-BE49-F238E27FC236}">
                <a16:creationId xmlns:a16="http://schemas.microsoft.com/office/drawing/2014/main" id="{6A5E866C-2B45-81B6-F19E-FF33A0CECB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644" y="2056480"/>
            <a:ext cx="912224" cy="91222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Rounded Corners 48">
            <a:extLst>
              <a:ext uri="{FF2B5EF4-FFF2-40B4-BE49-F238E27FC236}">
                <a16:creationId xmlns:a16="http://schemas.microsoft.com/office/drawing/2014/main" id="{600E698D-1FB3-A6A6-364A-75736FBC94DC}"/>
              </a:ext>
            </a:extLst>
          </p:cNvPr>
          <p:cNvSpPr/>
          <p:nvPr/>
        </p:nvSpPr>
        <p:spPr>
          <a:xfrm>
            <a:off x="272143" y="293914"/>
            <a:ext cx="1908629" cy="634999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solidFill>
                  <a:srgbClr val="000000"/>
                </a:solidFill>
                <a:cs typeface="Calibri"/>
              </a:rPr>
              <a:t>Public</a:t>
            </a:r>
          </a:p>
        </p:txBody>
      </p:sp>
      <p:sp>
        <p:nvSpPr>
          <p:cNvPr id="51" name="Isosceles Triangle 50">
            <a:extLst>
              <a:ext uri="{FF2B5EF4-FFF2-40B4-BE49-F238E27FC236}">
                <a16:creationId xmlns:a16="http://schemas.microsoft.com/office/drawing/2014/main" id="{3E829743-4C1C-B185-89C2-0E29D600C96C}"/>
              </a:ext>
            </a:extLst>
          </p:cNvPr>
          <p:cNvSpPr/>
          <p:nvPr/>
        </p:nvSpPr>
        <p:spPr>
          <a:xfrm rot="5400000">
            <a:off x="798285" y="3287486"/>
            <a:ext cx="3418114" cy="391885"/>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0848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CFD4ADA6-E615-4058-FE3E-B9A664F432CD}"/>
              </a:ext>
            </a:extLst>
          </p:cNvPr>
          <p:cNvSpPr txBox="1">
            <a:spLocks noGrp="1"/>
          </p:cNvSpPr>
          <p:nvPr>
            <p:ph type="title" idx="4294967295"/>
          </p:nvPr>
        </p:nvSpPr>
        <p:spPr>
          <a:xfrm>
            <a:off x="513568" y="3036585"/>
            <a:ext cx="11164864" cy="7848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a:ln>
                  <a:noFill/>
                </a:ln>
                <a:solidFill>
                  <a:srgbClr val="45C1C0"/>
                </a:solidFill>
                <a:effectLst/>
                <a:uLnTx/>
                <a:uFillTx/>
                <a:latin typeface="Arial" panose="020B0604020202020204" pitchFamily="34" charset="0"/>
                <a:ea typeface="+mn-ea"/>
                <a:cs typeface="Arial" panose="020B0604020202020204" pitchFamily="34" charset="0"/>
              </a:rPr>
              <a:t>Resources</a:t>
            </a:r>
          </a:p>
        </p:txBody>
      </p:sp>
      <p:pic>
        <p:nvPicPr>
          <p:cNvPr id="2" name="Logo" descr="TransLink Logo">
            <a:extLst>
              <a:ext uri="{FF2B5EF4-FFF2-40B4-BE49-F238E27FC236}">
                <a16:creationId xmlns:a16="http://schemas.microsoft.com/office/drawing/2014/main" id="{A53E77A3-4731-A627-9A32-A01D3DBA03D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0588025" y="6007651"/>
            <a:ext cx="1129566" cy="500345"/>
          </a:xfrm>
          <a:prstGeom prst="rect">
            <a:avLst/>
          </a:prstGeom>
        </p:spPr>
      </p:pic>
    </p:spTree>
    <p:extLst>
      <p:ext uri="{BB962C8B-B14F-4D97-AF65-F5344CB8AC3E}">
        <p14:creationId xmlns:p14="http://schemas.microsoft.com/office/powerpoint/2010/main" val="3348213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C371C-CAF1-1A84-4727-75999C1A82C0}"/>
              </a:ext>
            </a:extLst>
          </p:cNvPr>
          <p:cNvSpPr>
            <a:spLocks noGrp="1"/>
          </p:cNvSpPr>
          <p:nvPr>
            <p:ph type="title"/>
          </p:nvPr>
        </p:nvSpPr>
        <p:spPr/>
        <p:txBody>
          <a:bodyPr/>
          <a:lstStyle/>
          <a:p>
            <a:r>
              <a:rPr lang="en-US" sz="4500" b="1">
                <a:solidFill>
                  <a:srgbClr val="45C1C0"/>
                </a:solidFill>
                <a:latin typeface="Arial" panose="020B0604020202020204" pitchFamily="34" charset="0"/>
                <a:ea typeface="+mn-ea"/>
                <a:cs typeface="Arial" panose="020B0604020202020204" pitchFamily="34" charset="0"/>
              </a:rPr>
              <a:t>Business Value</a:t>
            </a:r>
          </a:p>
        </p:txBody>
      </p:sp>
      <p:sp>
        <p:nvSpPr>
          <p:cNvPr id="3" name="Content Placeholder 2">
            <a:extLst>
              <a:ext uri="{FF2B5EF4-FFF2-40B4-BE49-F238E27FC236}">
                <a16:creationId xmlns:a16="http://schemas.microsoft.com/office/drawing/2014/main" id="{00D40FAA-83FB-0332-5EEE-A12C91268105}"/>
              </a:ext>
            </a:extLst>
          </p:cNvPr>
          <p:cNvSpPr>
            <a:spLocks noGrp="1"/>
          </p:cNvSpPr>
          <p:nvPr>
            <p:ph idx="1"/>
          </p:nvPr>
        </p:nvSpPr>
        <p:spPr/>
        <p:txBody>
          <a:bodyPr vert="horz" lIns="91440" tIns="45720" rIns="91440" bIns="45720" rtlCol="0" anchor="t">
            <a:normAutofit/>
          </a:bodyPr>
          <a:lstStyle/>
          <a:p>
            <a:pPr algn="l"/>
            <a:r>
              <a:rPr lang="en-US" b="0" i="0">
                <a:solidFill>
                  <a:srgbClr val="111111"/>
                </a:solidFill>
                <a:effectLst/>
                <a:latin typeface="-apple-system"/>
              </a:rPr>
              <a:t>By providing additional context we can:</a:t>
            </a:r>
          </a:p>
          <a:p>
            <a:pPr lvl="1"/>
            <a:r>
              <a:rPr lang="en-US" b="0" i="0">
                <a:solidFill>
                  <a:srgbClr val="111111"/>
                </a:solidFill>
                <a:effectLst/>
                <a:latin typeface="-apple-system"/>
              </a:rPr>
              <a:t>Reduce customer response time by 20%, </a:t>
            </a:r>
          </a:p>
          <a:p>
            <a:pPr lvl="2"/>
            <a:r>
              <a:rPr lang="en-US">
                <a:solidFill>
                  <a:srgbClr val="111111"/>
                </a:solidFill>
                <a:latin typeface="-apple-system"/>
              </a:rPr>
              <a:t>Average </a:t>
            </a:r>
            <a:r>
              <a:rPr lang="en-US" b="0" i="0">
                <a:solidFill>
                  <a:srgbClr val="111111"/>
                </a:solidFill>
                <a:effectLst/>
                <a:latin typeface="-apple-system"/>
              </a:rPr>
              <a:t>call duration are currently 2min30sec and they could be reduced by 2 minutes</a:t>
            </a:r>
          </a:p>
          <a:p>
            <a:pPr lvl="1"/>
            <a:r>
              <a:rPr lang="en-US" b="0" i="0">
                <a:solidFill>
                  <a:srgbClr val="111111"/>
                </a:solidFill>
                <a:effectLst/>
                <a:latin typeface="-apple-system"/>
              </a:rPr>
              <a:t>Efficiently provide information like card balance, report stolen cards</a:t>
            </a:r>
          </a:p>
          <a:p>
            <a:pPr lvl="1"/>
            <a:r>
              <a:rPr lang="en-US" b="0" i="0">
                <a:solidFill>
                  <a:srgbClr val="111111"/>
                </a:solidFill>
                <a:effectLst/>
                <a:latin typeface="-apple-system"/>
              </a:rPr>
              <a:t>Offer multilingual support that promotes equity and inclusion</a:t>
            </a:r>
          </a:p>
          <a:p>
            <a:pPr algn="l"/>
            <a:endParaRPr lang="en-US" b="0" i="0">
              <a:solidFill>
                <a:srgbClr val="111111"/>
              </a:solidFill>
              <a:effectLst/>
              <a:latin typeface="-apple-system"/>
            </a:endParaRPr>
          </a:p>
          <a:p>
            <a:pPr algn="l"/>
            <a:r>
              <a:rPr lang="en-US" b="0" i="0">
                <a:solidFill>
                  <a:srgbClr val="111111"/>
                </a:solidFill>
                <a:effectLst/>
                <a:latin typeface="-apple-system"/>
              </a:rPr>
              <a:t>We can measure what matters to our customers by:</a:t>
            </a:r>
          </a:p>
          <a:p>
            <a:pPr lvl="1"/>
            <a:r>
              <a:rPr lang="en-US" b="0" i="0">
                <a:solidFill>
                  <a:srgbClr val="111111"/>
                </a:solidFill>
                <a:effectLst/>
                <a:latin typeface="-apple-system"/>
              </a:rPr>
              <a:t>Increasing customer satisfaction</a:t>
            </a:r>
          </a:p>
          <a:p>
            <a:pPr lvl="1"/>
            <a:r>
              <a:rPr lang="en-US" b="0" i="0">
                <a:solidFill>
                  <a:srgbClr val="111111"/>
                </a:solidFill>
                <a:effectLst/>
                <a:latin typeface="-apple-system"/>
              </a:rPr>
              <a:t>Measuring customer sentiment</a:t>
            </a:r>
          </a:p>
        </p:txBody>
      </p:sp>
    </p:spTree>
    <p:extLst>
      <p:ext uri="{BB962C8B-B14F-4D97-AF65-F5344CB8AC3E}">
        <p14:creationId xmlns:p14="http://schemas.microsoft.com/office/powerpoint/2010/main" val="2027465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00355F"/>
        </a:solidFill>
        <a:effectLst/>
      </p:bgPr>
    </p:bg>
    <p:spTree>
      <p:nvGrpSpPr>
        <p:cNvPr id="1" name=""/>
        <p:cNvGrpSpPr/>
        <p:nvPr/>
      </p:nvGrpSpPr>
      <p:grpSpPr>
        <a:xfrm>
          <a:off x="0" y="0"/>
          <a:ext cx="0" cy="0"/>
          <a:chOff x="0" y="0"/>
          <a:chExt cx="0" cy="0"/>
        </a:xfrm>
      </p:grpSpPr>
      <p:pic>
        <p:nvPicPr>
          <p:cNvPr id="3" name="Logo" descr="TransLink Logo">
            <a:extLst>
              <a:ext uri="{FF2B5EF4-FFF2-40B4-BE49-F238E27FC236}">
                <a16:creationId xmlns:a16="http://schemas.microsoft.com/office/drawing/2014/main" id="{EC49094B-DA30-28B7-93DA-98CB7FA997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82648" y="6007651"/>
            <a:ext cx="1140321" cy="500345"/>
          </a:xfrm>
          <a:prstGeom prst="rect">
            <a:avLst/>
          </a:prstGeom>
        </p:spPr>
      </p:pic>
      <p:pic>
        <p:nvPicPr>
          <p:cNvPr id="6" name="Picture 5">
            <a:extLst>
              <a:ext uri="{FF2B5EF4-FFF2-40B4-BE49-F238E27FC236}">
                <a16:creationId xmlns:a16="http://schemas.microsoft.com/office/drawing/2014/main" id="{389350BB-8F25-B019-70BB-56FE47672D50}"/>
              </a:ext>
            </a:extLst>
          </p:cNvPr>
          <p:cNvPicPr>
            <a:picLocks noChangeAspect="1"/>
          </p:cNvPicPr>
          <p:nvPr/>
        </p:nvPicPr>
        <p:blipFill>
          <a:blip r:embed="rId4"/>
          <a:stretch>
            <a:fillRect/>
          </a:stretch>
        </p:blipFill>
        <p:spPr>
          <a:xfrm>
            <a:off x="792444" y="0"/>
            <a:ext cx="10607112" cy="6858000"/>
          </a:xfrm>
          <a:prstGeom prst="rect">
            <a:avLst/>
          </a:prstGeom>
        </p:spPr>
      </p:pic>
    </p:spTree>
    <p:extLst>
      <p:ext uri="{BB962C8B-B14F-4D97-AF65-F5344CB8AC3E}">
        <p14:creationId xmlns:p14="http://schemas.microsoft.com/office/powerpoint/2010/main" val="1437062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00355F"/>
        </a:solidFill>
        <a:effectLst/>
      </p:bgPr>
    </p:bg>
    <p:spTree>
      <p:nvGrpSpPr>
        <p:cNvPr id="1" name=""/>
        <p:cNvGrpSpPr/>
        <p:nvPr/>
      </p:nvGrpSpPr>
      <p:grpSpPr>
        <a:xfrm>
          <a:off x="0" y="0"/>
          <a:ext cx="0" cy="0"/>
          <a:chOff x="0" y="0"/>
          <a:chExt cx="0" cy="0"/>
        </a:xfrm>
      </p:grpSpPr>
      <p:sp>
        <p:nvSpPr>
          <p:cNvPr id="4" name="Hidden Title">
            <a:extLst>
              <a:ext uri="{FF2B5EF4-FFF2-40B4-BE49-F238E27FC236}">
                <a16:creationId xmlns:a16="http://schemas.microsoft.com/office/drawing/2014/main" id="{18FB4DB8-742E-A0DE-F8FF-842D7E0BFCEC}"/>
              </a:ext>
            </a:extLst>
          </p:cNvPr>
          <p:cNvSpPr>
            <a:spLocks noGrp="1"/>
          </p:cNvSpPr>
          <p:nvPr>
            <p:ph type="ctrTitle"/>
          </p:nvPr>
        </p:nvSpPr>
        <p:spPr>
          <a:xfrm>
            <a:off x="1524000" y="-2387600"/>
            <a:ext cx="9144000" cy="2387600"/>
          </a:xfrm>
        </p:spPr>
        <p:txBody>
          <a:bodyPr vert="horz" lIns="91440" tIns="45720" rIns="91440" bIns="45720" rtlCol="0" anchor="b">
            <a:normAutofit/>
          </a:bodyPr>
          <a:lstStyle/>
          <a:p>
            <a:r>
              <a:rPr lang="en-US"/>
              <a:t>Land Acknowledgement</a:t>
            </a:r>
          </a:p>
        </p:txBody>
      </p:sp>
      <p:pic>
        <p:nvPicPr>
          <p:cNvPr id="3" name="Logo" descr="TransLink Logo">
            <a:extLst>
              <a:ext uri="{FF2B5EF4-FFF2-40B4-BE49-F238E27FC236}">
                <a16:creationId xmlns:a16="http://schemas.microsoft.com/office/drawing/2014/main" id="{EC49094B-DA30-28B7-93DA-98CB7FA997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82648" y="6007651"/>
            <a:ext cx="1140321" cy="500345"/>
          </a:xfrm>
          <a:prstGeom prst="rect">
            <a:avLst/>
          </a:prstGeom>
        </p:spPr>
      </p:pic>
      <p:pic>
        <p:nvPicPr>
          <p:cNvPr id="5" name="Picture 4">
            <a:extLst>
              <a:ext uri="{FF2B5EF4-FFF2-40B4-BE49-F238E27FC236}">
                <a16:creationId xmlns:a16="http://schemas.microsoft.com/office/drawing/2014/main" id="{CE8716FF-DDB1-EA72-F550-30F0CDADED8E}"/>
              </a:ext>
            </a:extLst>
          </p:cNvPr>
          <p:cNvPicPr>
            <a:picLocks noChangeAspect="1"/>
          </p:cNvPicPr>
          <p:nvPr/>
        </p:nvPicPr>
        <p:blipFill>
          <a:blip r:embed="rId4"/>
          <a:stretch>
            <a:fillRect/>
          </a:stretch>
        </p:blipFill>
        <p:spPr>
          <a:xfrm>
            <a:off x="722891" y="0"/>
            <a:ext cx="10746217" cy="6858000"/>
          </a:xfrm>
          <a:prstGeom prst="rect">
            <a:avLst/>
          </a:prstGeom>
        </p:spPr>
      </p:pic>
    </p:spTree>
    <p:extLst>
      <p:ext uri="{BB962C8B-B14F-4D97-AF65-F5344CB8AC3E}">
        <p14:creationId xmlns:p14="http://schemas.microsoft.com/office/powerpoint/2010/main" val="4189983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 name="Rectangle 1242">
            <a:extLst>
              <a:ext uri="{FF2B5EF4-FFF2-40B4-BE49-F238E27FC236}">
                <a16:creationId xmlns:a16="http://schemas.microsoft.com/office/drawing/2014/main" id="{06392132-1FC8-05D2-D42A-BB63AFFA7726}"/>
              </a:ext>
            </a:extLst>
          </p:cNvPr>
          <p:cNvSpPr/>
          <p:nvPr/>
        </p:nvSpPr>
        <p:spPr>
          <a:xfrm>
            <a:off x="0" y="0"/>
            <a:ext cx="12192000" cy="6858000"/>
          </a:xfrm>
          <a:prstGeom prst="rect">
            <a:avLst/>
          </a:prstGeom>
          <a:gradFill flip="none" rotWithShape="1">
            <a:gsLst>
              <a:gs pos="10000">
                <a:schemeClr val="bg1">
                  <a:lumMod val="95000"/>
                </a:schemeClr>
              </a:gs>
              <a:gs pos="100000">
                <a:schemeClr val="bg1">
                  <a:lumMod val="85000"/>
                </a:schemeClr>
              </a:gs>
            </a:gsLst>
            <a:lin ang="3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Rectangle: Rounded Corners 6">
            <a:extLst>
              <a:ext uri="{FF2B5EF4-FFF2-40B4-BE49-F238E27FC236}">
                <a16:creationId xmlns:a16="http://schemas.microsoft.com/office/drawing/2014/main" id="{245BCC95-2E1C-DF03-5BF2-284EC22CDA66}"/>
              </a:ext>
            </a:extLst>
          </p:cNvPr>
          <p:cNvSpPr/>
          <p:nvPr/>
        </p:nvSpPr>
        <p:spPr>
          <a:xfrm>
            <a:off x="8887063" y="1274216"/>
            <a:ext cx="1922246"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Media Relations/Comms</a:t>
            </a:r>
          </a:p>
        </p:txBody>
      </p:sp>
      <p:sp>
        <p:nvSpPr>
          <p:cNvPr id="1181" name="Rectangle: Rounded Corners 33">
            <a:extLst>
              <a:ext uri="{FF2B5EF4-FFF2-40B4-BE49-F238E27FC236}">
                <a16:creationId xmlns:a16="http://schemas.microsoft.com/office/drawing/2014/main" id="{A869AB1D-558A-D697-AF2B-EBE10B51A259}"/>
              </a:ext>
            </a:extLst>
          </p:cNvPr>
          <p:cNvSpPr/>
          <p:nvPr/>
        </p:nvSpPr>
        <p:spPr>
          <a:xfrm>
            <a:off x="8920779" y="2420587"/>
            <a:ext cx="1929503"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Operations</a:t>
            </a:r>
          </a:p>
        </p:txBody>
      </p:sp>
      <p:sp>
        <p:nvSpPr>
          <p:cNvPr id="1182" name="Rectangle: Rounded Corners 34">
            <a:extLst>
              <a:ext uri="{FF2B5EF4-FFF2-40B4-BE49-F238E27FC236}">
                <a16:creationId xmlns:a16="http://schemas.microsoft.com/office/drawing/2014/main" id="{3AFB46F3-3293-2696-C957-B2835F7BF82D}"/>
              </a:ext>
            </a:extLst>
          </p:cNvPr>
          <p:cNvSpPr/>
          <p:nvPr/>
        </p:nvSpPr>
        <p:spPr>
          <a:xfrm>
            <a:off x="8920778" y="3573701"/>
            <a:ext cx="1929503"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Other departments</a:t>
            </a:r>
          </a:p>
        </p:txBody>
      </p:sp>
      <p:sp>
        <p:nvSpPr>
          <p:cNvPr id="1183" name="Rectangle: Rounded Corners 35">
            <a:extLst>
              <a:ext uri="{FF2B5EF4-FFF2-40B4-BE49-F238E27FC236}">
                <a16:creationId xmlns:a16="http://schemas.microsoft.com/office/drawing/2014/main" id="{2913A9DF-3870-7524-1EAB-EFF8D8F50C2A}"/>
              </a:ext>
            </a:extLst>
          </p:cNvPr>
          <p:cNvSpPr/>
          <p:nvPr/>
        </p:nvSpPr>
        <p:spPr>
          <a:xfrm>
            <a:off x="8920777" y="4713329"/>
            <a:ext cx="1929503"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Transit Police</a:t>
            </a:r>
          </a:p>
        </p:txBody>
      </p:sp>
      <p:sp>
        <p:nvSpPr>
          <p:cNvPr id="60" name="Rounded Rectangle 59">
            <a:extLst>
              <a:ext uri="{FF2B5EF4-FFF2-40B4-BE49-F238E27FC236}">
                <a16:creationId xmlns:a16="http://schemas.microsoft.com/office/drawing/2014/main" id="{2CE77BF9-88E2-0818-778A-6B2997459C45}"/>
              </a:ext>
            </a:extLst>
          </p:cNvPr>
          <p:cNvSpPr/>
          <p:nvPr/>
        </p:nvSpPr>
        <p:spPr>
          <a:xfrm>
            <a:off x="3138054" y="1010518"/>
            <a:ext cx="1818409" cy="891018"/>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ACE3A2E-4F2C-7F0A-7F18-3540A27F10C7}"/>
              </a:ext>
            </a:extLst>
          </p:cNvPr>
          <p:cNvSpPr txBox="1"/>
          <p:nvPr/>
        </p:nvSpPr>
        <p:spPr>
          <a:xfrm>
            <a:off x="3138055" y="1557089"/>
            <a:ext cx="1818408" cy="307777"/>
          </a:xfrm>
          <a:prstGeom prst="rect">
            <a:avLst/>
          </a:prstGeom>
          <a:noFill/>
        </p:spPr>
        <p:txBody>
          <a:bodyPr wrap="square" rtlCol="0" anchor="ctr">
            <a:spAutoFit/>
          </a:bodyPr>
          <a:lstStyle/>
          <a:p>
            <a:pPr algn="ctr"/>
            <a:r>
              <a:rPr lang="en-US" sz="1400" b="1"/>
              <a:t>Front desk</a:t>
            </a:r>
          </a:p>
        </p:txBody>
      </p:sp>
      <p:sp>
        <p:nvSpPr>
          <p:cNvPr id="1043" name="Rounded Rectangle 1042">
            <a:extLst>
              <a:ext uri="{FF2B5EF4-FFF2-40B4-BE49-F238E27FC236}">
                <a16:creationId xmlns:a16="http://schemas.microsoft.com/office/drawing/2014/main" id="{737019CF-B2B4-E0AF-0007-1EBC65CF00B7}"/>
              </a:ext>
            </a:extLst>
          </p:cNvPr>
          <p:cNvSpPr/>
          <p:nvPr/>
        </p:nvSpPr>
        <p:spPr>
          <a:xfrm>
            <a:off x="3138054" y="2062598"/>
            <a:ext cx="1818409" cy="891018"/>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0D5B343A-ABC1-E766-7E7B-EDE73C723DD6}"/>
              </a:ext>
            </a:extLst>
          </p:cNvPr>
          <p:cNvSpPr txBox="1"/>
          <p:nvPr/>
        </p:nvSpPr>
        <p:spPr>
          <a:xfrm>
            <a:off x="3138055" y="2609170"/>
            <a:ext cx="1818408" cy="307777"/>
          </a:xfrm>
          <a:prstGeom prst="rect">
            <a:avLst/>
          </a:prstGeom>
          <a:noFill/>
        </p:spPr>
        <p:txBody>
          <a:bodyPr wrap="square" rtlCol="0" anchor="ctr">
            <a:spAutoFit/>
          </a:bodyPr>
          <a:lstStyle/>
          <a:p>
            <a:pPr algn="ctr"/>
            <a:r>
              <a:rPr lang="en-US" sz="1400" b="1"/>
              <a:t>Compass Call Centre</a:t>
            </a:r>
          </a:p>
        </p:txBody>
      </p:sp>
      <p:sp>
        <p:nvSpPr>
          <p:cNvPr id="1046" name="Rounded Rectangle 1045">
            <a:extLst>
              <a:ext uri="{FF2B5EF4-FFF2-40B4-BE49-F238E27FC236}">
                <a16:creationId xmlns:a16="http://schemas.microsoft.com/office/drawing/2014/main" id="{8ACE4C1C-5D1E-0886-C063-661BF37E2863}"/>
              </a:ext>
            </a:extLst>
          </p:cNvPr>
          <p:cNvSpPr/>
          <p:nvPr/>
        </p:nvSpPr>
        <p:spPr>
          <a:xfrm>
            <a:off x="3138054" y="3114678"/>
            <a:ext cx="1818409" cy="891018"/>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63ADDFB9-63C6-C95B-12AB-EF8D51EDF523}"/>
              </a:ext>
            </a:extLst>
          </p:cNvPr>
          <p:cNvSpPr txBox="1"/>
          <p:nvPr/>
        </p:nvSpPr>
        <p:spPr>
          <a:xfrm>
            <a:off x="3138055" y="3661249"/>
            <a:ext cx="1818408" cy="307777"/>
          </a:xfrm>
          <a:prstGeom prst="rect">
            <a:avLst/>
          </a:prstGeom>
          <a:noFill/>
        </p:spPr>
        <p:txBody>
          <a:bodyPr wrap="square" rtlCol="0" anchor="ctr">
            <a:spAutoFit/>
          </a:bodyPr>
          <a:lstStyle/>
          <a:p>
            <a:pPr algn="ctr"/>
            <a:r>
              <a:rPr lang="en-US" sz="1400" b="1"/>
              <a:t>CI Call Centre</a:t>
            </a:r>
          </a:p>
        </p:txBody>
      </p:sp>
      <p:sp>
        <p:nvSpPr>
          <p:cNvPr id="1050" name="Rounded Rectangle 1049">
            <a:extLst>
              <a:ext uri="{FF2B5EF4-FFF2-40B4-BE49-F238E27FC236}">
                <a16:creationId xmlns:a16="http://schemas.microsoft.com/office/drawing/2014/main" id="{F1382A46-33EB-F4E6-A67C-EB46AE47B441}"/>
              </a:ext>
            </a:extLst>
          </p:cNvPr>
          <p:cNvSpPr/>
          <p:nvPr/>
        </p:nvSpPr>
        <p:spPr>
          <a:xfrm>
            <a:off x="3138054" y="4166758"/>
            <a:ext cx="1818409" cy="891018"/>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TextBox 1050">
            <a:extLst>
              <a:ext uri="{FF2B5EF4-FFF2-40B4-BE49-F238E27FC236}">
                <a16:creationId xmlns:a16="http://schemas.microsoft.com/office/drawing/2014/main" id="{B5D1247A-76CA-7235-1E4B-DFE36A32F88B}"/>
              </a:ext>
            </a:extLst>
          </p:cNvPr>
          <p:cNvSpPr txBox="1"/>
          <p:nvPr/>
        </p:nvSpPr>
        <p:spPr>
          <a:xfrm>
            <a:off x="3138055" y="4713329"/>
            <a:ext cx="1818408" cy="307777"/>
          </a:xfrm>
          <a:prstGeom prst="rect">
            <a:avLst/>
          </a:prstGeom>
          <a:noFill/>
        </p:spPr>
        <p:txBody>
          <a:bodyPr wrap="square" rtlCol="0" anchor="ctr">
            <a:spAutoFit/>
          </a:bodyPr>
          <a:lstStyle/>
          <a:p>
            <a:pPr algn="ctr"/>
            <a:r>
              <a:rPr lang="en-US" sz="1400" b="1"/>
              <a:t>Website</a:t>
            </a:r>
          </a:p>
        </p:txBody>
      </p:sp>
      <p:sp>
        <p:nvSpPr>
          <p:cNvPr id="1053" name="Rounded Rectangle 1052">
            <a:extLst>
              <a:ext uri="{FF2B5EF4-FFF2-40B4-BE49-F238E27FC236}">
                <a16:creationId xmlns:a16="http://schemas.microsoft.com/office/drawing/2014/main" id="{3AE1425C-1735-875E-0B69-433B5A44F400}"/>
              </a:ext>
            </a:extLst>
          </p:cNvPr>
          <p:cNvSpPr/>
          <p:nvPr/>
        </p:nvSpPr>
        <p:spPr>
          <a:xfrm>
            <a:off x="3138054" y="5218837"/>
            <a:ext cx="1818409" cy="891018"/>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6AB9C31E-C7DC-5049-4CE5-A4B37D92A203}"/>
              </a:ext>
            </a:extLst>
          </p:cNvPr>
          <p:cNvSpPr txBox="1"/>
          <p:nvPr/>
        </p:nvSpPr>
        <p:spPr>
          <a:xfrm>
            <a:off x="3138055" y="5765408"/>
            <a:ext cx="1818408" cy="307777"/>
          </a:xfrm>
          <a:prstGeom prst="rect">
            <a:avLst/>
          </a:prstGeom>
          <a:noFill/>
        </p:spPr>
        <p:txBody>
          <a:bodyPr wrap="square" rtlCol="0" anchor="ctr">
            <a:spAutoFit/>
          </a:bodyPr>
          <a:lstStyle/>
          <a:p>
            <a:pPr algn="ctr"/>
            <a:r>
              <a:rPr lang="en-US" sz="1400" b="1"/>
              <a:t>Social Media</a:t>
            </a:r>
          </a:p>
        </p:txBody>
      </p:sp>
      <p:pic>
        <p:nvPicPr>
          <p:cNvPr id="1057" name="Picture 2" descr="Free Twitter Logo SVG, PNG Icon, Symbol. Download Image.">
            <a:extLst>
              <a:ext uri="{FF2B5EF4-FFF2-40B4-BE49-F238E27FC236}">
                <a16:creationId xmlns:a16="http://schemas.microsoft.com/office/drawing/2014/main" id="{58224D3F-F878-8714-2024-0C2D9CABD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0790" y="5311055"/>
            <a:ext cx="453484" cy="45348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4" descr="Facebook - Free social icons">
            <a:extLst>
              <a:ext uri="{FF2B5EF4-FFF2-40B4-BE49-F238E27FC236}">
                <a16:creationId xmlns:a16="http://schemas.microsoft.com/office/drawing/2014/main" id="{31195BC8-A3F6-F90C-3728-638204441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918" y="5333059"/>
            <a:ext cx="409476" cy="409476"/>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6" descr="Sociale, media, instagram Pictogram in Social Media Applications">
            <a:extLst>
              <a:ext uri="{FF2B5EF4-FFF2-40B4-BE49-F238E27FC236}">
                <a16:creationId xmlns:a16="http://schemas.microsoft.com/office/drawing/2014/main" id="{659A0CCC-F788-FB2E-25AF-855C41C09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3039" y="5332587"/>
            <a:ext cx="410420" cy="410420"/>
          </a:xfrm>
          <a:prstGeom prst="rect">
            <a:avLst/>
          </a:prstGeom>
          <a:noFill/>
          <a:extLst>
            <a:ext uri="{909E8E84-426E-40DD-AFC4-6F175D3DCCD1}">
              <a14:hiddenFill xmlns:a14="http://schemas.microsoft.com/office/drawing/2010/main">
                <a:solidFill>
                  <a:srgbClr val="FFFFFF"/>
                </a:solidFill>
              </a14:hiddenFill>
            </a:ext>
          </a:extLst>
        </p:spPr>
      </p:pic>
      <p:pic>
        <p:nvPicPr>
          <p:cNvPr id="1061" name="Graphic 1060">
            <a:extLst>
              <a:ext uri="{FF2B5EF4-FFF2-40B4-BE49-F238E27FC236}">
                <a16:creationId xmlns:a16="http://schemas.microsoft.com/office/drawing/2014/main" id="{052E6CB0-0B5A-74F1-50FB-D566E030ED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13258" y="4281597"/>
            <a:ext cx="468000" cy="468000"/>
          </a:xfrm>
          <a:prstGeom prst="rect">
            <a:avLst/>
          </a:prstGeom>
        </p:spPr>
      </p:pic>
      <p:pic>
        <p:nvPicPr>
          <p:cNvPr id="1064" name="Graphic 1063">
            <a:extLst>
              <a:ext uri="{FF2B5EF4-FFF2-40B4-BE49-F238E27FC236}">
                <a16:creationId xmlns:a16="http://schemas.microsoft.com/office/drawing/2014/main" id="{FCFF6F4B-4775-342E-1184-7B97C7DC8C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13258" y="3211383"/>
            <a:ext cx="468000" cy="468000"/>
          </a:xfrm>
          <a:prstGeom prst="rect">
            <a:avLst/>
          </a:prstGeom>
        </p:spPr>
      </p:pic>
      <p:pic>
        <p:nvPicPr>
          <p:cNvPr id="1072" name="Graphic 1071">
            <a:extLst>
              <a:ext uri="{FF2B5EF4-FFF2-40B4-BE49-F238E27FC236}">
                <a16:creationId xmlns:a16="http://schemas.microsoft.com/office/drawing/2014/main" id="{7A938FB6-A4D4-39C8-0C3A-4508647C81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13258" y="2159304"/>
            <a:ext cx="468000" cy="468000"/>
          </a:xfrm>
          <a:prstGeom prst="rect">
            <a:avLst/>
          </a:prstGeom>
        </p:spPr>
      </p:pic>
      <p:pic>
        <p:nvPicPr>
          <p:cNvPr id="1075" name="Graphic 1074">
            <a:extLst>
              <a:ext uri="{FF2B5EF4-FFF2-40B4-BE49-F238E27FC236}">
                <a16:creationId xmlns:a16="http://schemas.microsoft.com/office/drawing/2014/main" id="{EAAA6821-8F29-9D88-6503-57A4DD5D0E9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13258" y="1107867"/>
            <a:ext cx="468000" cy="468000"/>
          </a:xfrm>
          <a:prstGeom prst="rect">
            <a:avLst/>
          </a:prstGeom>
        </p:spPr>
      </p:pic>
      <p:cxnSp>
        <p:nvCxnSpPr>
          <p:cNvPr id="1078" name="Straight Arrow Connector 1077">
            <a:extLst>
              <a:ext uri="{FF2B5EF4-FFF2-40B4-BE49-F238E27FC236}">
                <a16:creationId xmlns:a16="http://schemas.microsoft.com/office/drawing/2014/main" id="{86E957B8-AB87-8FFF-F586-06B2D805AA77}"/>
              </a:ext>
            </a:extLst>
          </p:cNvPr>
          <p:cNvCxnSpPr>
            <a:cxnSpLocks/>
            <a:stCxn id="42" idx="7"/>
            <a:endCxn id="60" idx="1"/>
          </p:cNvCxnSpPr>
          <p:nvPr/>
        </p:nvCxnSpPr>
        <p:spPr>
          <a:xfrm flipV="1">
            <a:off x="1999632" y="1456027"/>
            <a:ext cx="1138422" cy="8734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81" name="Straight Arrow Connector 1080">
            <a:extLst>
              <a:ext uri="{FF2B5EF4-FFF2-40B4-BE49-F238E27FC236}">
                <a16:creationId xmlns:a16="http://schemas.microsoft.com/office/drawing/2014/main" id="{0AE155FE-831B-39BB-4906-D2A8D748C2EB}"/>
              </a:ext>
            </a:extLst>
          </p:cNvPr>
          <p:cNvCxnSpPr>
            <a:cxnSpLocks/>
            <a:endCxn id="1043" idx="1"/>
          </p:cNvCxnSpPr>
          <p:nvPr/>
        </p:nvCxnSpPr>
        <p:spPr>
          <a:xfrm flipV="1">
            <a:off x="1897814" y="2508107"/>
            <a:ext cx="1240240" cy="44550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85" name="Straight Arrow Connector 1084">
            <a:extLst>
              <a:ext uri="{FF2B5EF4-FFF2-40B4-BE49-F238E27FC236}">
                <a16:creationId xmlns:a16="http://schemas.microsoft.com/office/drawing/2014/main" id="{84B9401C-BE57-A33C-7E0C-428D0565DF97}"/>
              </a:ext>
            </a:extLst>
          </p:cNvPr>
          <p:cNvCxnSpPr>
            <a:cxnSpLocks/>
            <a:endCxn id="1046" idx="1"/>
          </p:cNvCxnSpPr>
          <p:nvPr/>
        </p:nvCxnSpPr>
        <p:spPr>
          <a:xfrm>
            <a:off x="2145721" y="3560186"/>
            <a:ext cx="99233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92" name="Straight Arrow Connector 1091">
            <a:extLst>
              <a:ext uri="{FF2B5EF4-FFF2-40B4-BE49-F238E27FC236}">
                <a16:creationId xmlns:a16="http://schemas.microsoft.com/office/drawing/2014/main" id="{6DA13542-FA30-A606-7268-A321D581D9CC}"/>
              </a:ext>
            </a:extLst>
          </p:cNvPr>
          <p:cNvCxnSpPr>
            <a:cxnSpLocks/>
            <a:stCxn id="42" idx="5"/>
            <a:endCxn id="1053" idx="1"/>
          </p:cNvCxnSpPr>
          <p:nvPr/>
        </p:nvCxnSpPr>
        <p:spPr>
          <a:xfrm>
            <a:off x="1999632" y="4790890"/>
            <a:ext cx="1138422" cy="8734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96" name="Straight Arrow Connector 1095">
            <a:extLst>
              <a:ext uri="{FF2B5EF4-FFF2-40B4-BE49-F238E27FC236}">
                <a16:creationId xmlns:a16="http://schemas.microsoft.com/office/drawing/2014/main" id="{015EB82C-C9E6-345E-939A-A63EB0C48A74}"/>
              </a:ext>
            </a:extLst>
          </p:cNvPr>
          <p:cNvCxnSpPr>
            <a:cxnSpLocks/>
            <a:endCxn id="1050" idx="1"/>
          </p:cNvCxnSpPr>
          <p:nvPr/>
        </p:nvCxnSpPr>
        <p:spPr>
          <a:xfrm>
            <a:off x="1890834" y="4257988"/>
            <a:ext cx="1247220" cy="35427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AC010CA1-9E8A-8F8D-D415-087A6CAD8BD3}"/>
              </a:ext>
            </a:extLst>
          </p:cNvPr>
          <p:cNvSpPr/>
          <p:nvPr/>
        </p:nvSpPr>
        <p:spPr>
          <a:xfrm>
            <a:off x="-971550" y="1819708"/>
            <a:ext cx="3480956" cy="3480956"/>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5" name="Curved Connector 1104">
            <a:extLst>
              <a:ext uri="{FF2B5EF4-FFF2-40B4-BE49-F238E27FC236}">
                <a16:creationId xmlns:a16="http://schemas.microsoft.com/office/drawing/2014/main" id="{99DEE2F6-D156-60D0-FA8B-58015F8CAE7B}"/>
              </a:ext>
            </a:extLst>
          </p:cNvPr>
          <p:cNvCxnSpPr>
            <a:cxnSpLocks/>
            <a:stCxn id="60" idx="3"/>
            <a:endCxn id="1043" idx="3"/>
          </p:cNvCxnSpPr>
          <p:nvPr/>
        </p:nvCxnSpPr>
        <p:spPr>
          <a:xfrm>
            <a:off x="4956463" y="1456027"/>
            <a:ext cx="12700" cy="1052080"/>
          </a:xfrm>
          <a:prstGeom prst="curvedConnector3">
            <a:avLst>
              <a:gd name="adj1" fmla="val 2863638"/>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09" name="Curved Connector 1108">
            <a:extLst>
              <a:ext uri="{FF2B5EF4-FFF2-40B4-BE49-F238E27FC236}">
                <a16:creationId xmlns:a16="http://schemas.microsoft.com/office/drawing/2014/main" id="{FE413A8D-C494-0855-3D50-53A016DF5164}"/>
              </a:ext>
            </a:extLst>
          </p:cNvPr>
          <p:cNvCxnSpPr>
            <a:cxnSpLocks/>
            <a:stCxn id="60" idx="3"/>
            <a:endCxn id="1046" idx="3"/>
          </p:cNvCxnSpPr>
          <p:nvPr/>
        </p:nvCxnSpPr>
        <p:spPr>
          <a:xfrm>
            <a:off x="4956463" y="1456027"/>
            <a:ext cx="12700" cy="2104160"/>
          </a:xfrm>
          <a:prstGeom prst="curvedConnector3">
            <a:avLst>
              <a:gd name="adj1" fmla="val 433637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20" name="Curved Connector 1119">
            <a:extLst>
              <a:ext uri="{FF2B5EF4-FFF2-40B4-BE49-F238E27FC236}">
                <a16:creationId xmlns:a16="http://schemas.microsoft.com/office/drawing/2014/main" id="{E54B3559-A13A-7691-F55A-8F08B5A4AFA1}"/>
              </a:ext>
            </a:extLst>
          </p:cNvPr>
          <p:cNvCxnSpPr>
            <a:cxnSpLocks/>
            <a:stCxn id="60" idx="3"/>
            <a:endCxn id="1050" idx="3"/>
          </p:cNvCxnSpPr>
          <p:nvPr/>
        </p:nvCxnSpPr>
        <p:spPr>
          <a:xfrm>
            <a:off x="4956463" y="1456027"/>
            <a:ext cx="12700" cy="3156240"/>
          </a:xfrm>
          <a:prstGeom prst="curvedConnector3">
            <a:avLst>
              <a:gd name="adj1" fmla="val 531818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29" name="Curved Connector 1128">
            <a:extLst>
              <a:ext uri="{FF2B5EF4-FFF2-40B4-BE49-F238E27FC236}">
                <a16:creationId xmlns:a16="http://schemas.microsoft.com/office/drawing/2014/main" id="{E427B81B-2398-0A6B-D461-D2CAFFC7130C}"/>
              </a:ext>
            </a:extLst>
          </p:cNvPr>
          <p:cNvCxnSpPr>
            <a:cxnSpLocks/>
          </p:cNvCxnSpPr>
          <p:nvPr/>
        </p:nvCxnSpPr>
        <p:spPr>
          <a:xfrm>
            <a:off x="4962813" y="2581895"/>
            <a:ext cx="12700" cy="1052080"/>
          </a:xfrm>
          <a:prstGeom prst="curvedConnector3">
            <a:avLst>
              <a:gd name="adj1" fmla="val 2863638"/>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30" name="Curved Connector 1129">
            <a:extLst>
              <a:ext uri="{FF2B5EF4-FFF2-40B4-BE49-F238E27FC236}">
                <a16:creationId xmlns:a16="http://schemas.microsoft.com/office/drawing/2014/main" id="{AD58D370-40FF-81FD-8FFA-9154F85F0B60}"/>
              </a:ext>
            </a:extLst>
          </p:cNvPr>
          <p:cNvCxnSpPr>
            <a:cxnSpLocks/>
          </p:cNvCxnSpPr>
          <p:nvPr/>
        </p:nvCxnSpPr>
        <p:spPr>
          <a:xfrm>
            <a:off x="4962813" y="2581895"/>
            <a:ext cx="12700" cy="2104160"/>
          </a:xfrm>
          <a:prstGeom prst="curvedConnector3">
            <a:avLst>
              <a:gd name="adj1" fmla="val 433637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33" name="Curved Connector 1132">
            <a:extLst>
              <a:ext uri="{FF2B5EF4-FFF2-40B4-BE49-F238E27FC236}">
                <a16:creationId xmlns:a16="http://schemas.microsoft.com/office/drawing/2014/main" id="{50494318-E706-5500-6FCD-84FFA99D660C}"/>
              </a:ext>
            </a:extLst>
          </p:cNvPr>
          <p:cNvCxnSpPr>
            <a:cxnSpLocks/>
          </p:cNvCxnSpPr>
          <p:nvPr/>
        </p:nvCxnSpPr>
        <p:spPr>
          <a:xfrm>
            <a:off x="4969163" y="3462279"/>
            <a:ext cx="12700" cy="1052080"/>
          </a:xfrm>
          <a:prstGeom prst="curvedConnector3">
            <a:avLst>
              <a:gd name="adj1" fmla="val 2863638"/>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34" name="TextBox 1133">
            <a:extLst>
              <a:ext uri="{FF2B5EF4-FFF2-40B4-BE49-F238E27FC236}">
                <a16:creationId xmlns:a16="http://schemas.microsoft.com/office/drawing/2014/main" id="{612BBB14-CBE2-5E3B-EF57-73171AD76C19}"/>
              </a:ext>
            </a:extLst>
          </p:cNvPr>
          <p:cNvSpPr txBox="1"/>
          <p:nvPr/>
        </p:nvSpPr>
        <p:spPr>
          <a:xfrm>
            <a:off x="113992" y="4442500"/>
            <a:ext cx="1818408" cy="307777"/>
          </a:xfrm>
          <a:prstGeom prst="rect">
            <a:avLst/>
          </a:prstGeom>
          <a:noFill/>
        </p:spPr>
        <p:txBody>
          <a:bodyPr wrap="square" rtlCol="0" anchor="ctr">
            <a:spAutoFit/>
          </a:bodyPr>
          <a:lstStyle/>
          <a:p>
            <a:pPr algn="ctr"/>
            <a:r>
              <a:rPr lang="en-US" sz="1400" b="1"/>
              <a:t>Metro Vancouver</a:t>
            </a:r>
          </a:p>
        </p:txBody>
      </p:sp>
      <p:cxnSp>
        <p:nvCxnSpPr>
          <p:cNvPr id="1135" name="Curved Connector 1134">
            <a:extLst>
              <a:ext uri="{FF2B5EF4-FFF2-40B4-BE49-F238E27FC236}">
                <a16:creationId xmlns:a16="http://schemas.microsoft.com/office/drawing/2014/main" id="{E0781C5E-6F96-FC0F-EE86-65C5606676D1}"/>
              </a:ext>
            </a:extLst>
          </p:cNvPr>
          <p:cNvCxnSpPr>
            <a:cxnSpLocks/>
          </p:cNvCxnSpPr>
          <p:nvPr/>
        </p:nvCxnSpPr>
        <p:spPr>
          <a:xfrm flipV="1">
            <a:off x="4977245" y="3778398"/>
            <a:ext cx="12700" cy="1052080"/>
          </a:xfrm>
          <a:prstGeom prst="curvedConnector3">
            <a:avLst>
              <a:gd name="adj1" fmla="val 3109087"/>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40" name="Curved Connector 1139">
            <a:extLst>
              <a:ext uri="{FF2B5EF4-FFF2-40B4-BE49-F238E27FC236}">
                <a16:creationId xmlns:a16="http://schemas.microsoft.com/office/drawing/2014/main" id="{7B97B336-0E21-BAAE-9362-6A19A1931A90}"/>
              </a:ext>
            </a:extLst>
          </p:cNvPr>
          <p:cNvCxnSpPr>
            <a:cxnSpLocks/>
          </p:cNvCxnSpPr>
          <p:nvPr/>
        </p:nvCxnSpPr>
        <p:spPr>
          <a:xfrm flipV="1">
            <a:off x="4966761" y="2343479"/>
            <a:ext cx="12700" cy="1052080"/>
          </a:xfrm>
          <a:prstGeom prst="curvedConnector3">
            <a:avLst>
              <a:gd name="adj1" fmla="val 3109087"/>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41" name="Curved Connector 1140">
            <a:extLst>
              <a:ext uri="{FF2B5EF4-FFF2-40B4-BE49-F238E27FC236}">
                <a16:creationId xmlns:a16="http://schemas.microsoft.com/office/drawing/2014/main" id="{06A8AF76-55C2-12C3-A1EF-2048AA7945AF}"/>
              </a:ext>
            </a:extLst>
          </p:cNvPr>
          <p:cNvCxnSpPr>
            <a:cxnSpLocks/>
            <a:stCxn id="60" idx="3"/>
            <a:endCxn id="1128" idx="1"/>
          </p:cNvCxnSpPr>
          <p:nvPr/>
        </p:nvCxnSpPr>
        <p:spPr>
          <a:xfrm>
            <a:off x="4956463" y="1456027"/>
            <a:ext cx="1224347" cy="2039063"/>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1" name="Curved Connector 1150">
            <a:extLst>
              <a:ext uri="{FF2B5EF4-FFF2-40B4-BE49-F238E27FC236}">
                <a16:creationId xmlns:a16="http://schemas.microsoft.com/office/drawing/2014/main" id="{9DBBFFA2-2D12-7BED-F751-BA94BFF29637}"/>
              </a:ext>
            </a:extLst>
          </p:cNvPr>
          <p:cNvCxnSpPr>
            <a:cxnSpLocks/>
            <a:stCxn id="1050" idx="3"/>
            <a:endCxn id="1044" idx="3"/>
          </p:cNvCxnSpPr>
          <p:nvPr/>
        </p:nvCxnSpPr>
        <p:spPr>
          <a:xfrm flipV="1">
            <a:off x="4956463" y="2763059"/>
            <a:ext cx="12700" cy="1849208"/>
          </a:xfrm>
          <a:prstGeom prst="curvedConnector3">
            <a:avLst>
              <a:gd name="adj1" fmla="val 3027276"/>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56" name="Curved Connector 1155">
            <a:extLst>
              <a:ext uri="{FF2B5EF4-FFF2-40B4-BE49-F238E27FC236}">
                <a16:creationId xmlns:a16="http://schemas.microsoft.com/office/drawing/2014/main" id="{D42A6633-F8CE-A3A4-96F8-C5DBEFC885B4}"/>
              </a:ext>
            </a:extLst>
          </p:cNvPr>
          <p:cNvCxnSpPr>
            <a:cxnSpLocks/>
          </p:cNvCxnSpPr>
          <p:nvPr/>
        </p:nvCxnSpPr>
        <p:spPr>
          <a:xfrm flipV="1">
            <a:off x="4964787" y="1371972"/>
            <a:ext cx="12700" cy="2104160"/>
          </a:xfrm>
          <a:prstGeom prst="curvedConnector3">
            <a:avLst>
              <a:gd name="adj1" fmla="val 5645457"/>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57" name="Curved Connector 1156">
            <a:extLst>
              <a:ext uri="{FF2B5EF4-FFF2-40B4-BE49-F238E27FC236}">
                <a16:creationId xmlns:a16="http://schemas.microsoft.com/office/drawing/2014/main" id="{383ADA58-B0FF-7AD9-5767-2871D0D7EC28}"/>
              </a:ext>
            </a:extLst>
          </p:cNvPr>
          <p:cNvCxnSpPr>
            <a:cxnSpLocks/>
            <a:stCxn id="1050" idx="3"/>
            <a:endCxn id="60" idx="3"/>
          </p:cNvCxnSpPr>
          <p:nvPr/>
        </p:nvCxnSpPr>
        <p:spPr>
          <a:xfrm flipV="1">
            <a:off x="4956463" y="1456027"/>
            <a:ext cx="12700" cy="3156240"/>
          </a:xfrm>
          <a:prstGeom prst="curvedConnector3">
            <a:avLst>
              <a:gd name="adj1" fmla="val 6545449"/>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65" name="Curved Connector 1164">
            <a:extLst>
              <a:ext uri="{FF2B5EF4-FFF2-40B4-BE49-F238E27FC236}">
                <a16:creationId xmlns:a16="http://schemas.microsoft.com/office/drawing/2014/main" id="{EDA1A295-95D2-B4DC-855F-F9D3A5074782}"/>
              </a:ext>
            </a:extLst>
          </p:cNvPr>
          <p:cNvCxnSpPr>
            <a:cxnSpLocks/>
          </p:cNvCxnSpPr>
          <p:nvPr/>
        </p:nvCxnSpPr>
        <p:spPr>
          <a:xfrm>
            <a:off x="4988213" y="2562920"/>
            <a:ext cx="1198947" cy="910337"/>
          </a:xfrm>
          <a:prstGeom prst="curvedConnector3">
            <a:avLst>
              <a:gd name="adj1" fmla="val 50000"/>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68" name="Curved Connector 1167">
            <a:extLst>
              <a:ext uri="{FF2B5EF4-FFF2-40B4-BE49-F238E27FC236}">
                <a16:creationId xmlns:a16="http://schemas.microsoft.com/office/drawing/2014/main" id="{0729596B-1D4F-CC6C-D92E-BEACEF7BF586}"/>
              </a:ext>
            </a:extLst>
          </p:cNvPr>
          <p:cNvCxnSpPr>
            <a:cxnSpLocks/>
            <a:stCxn id="1046" idx="3"/>
          </p:cNvCxnSpPr>
          <p:nvPr/>
        </p:nvCxnSpPr>
        <p:spPr>
          <a:xfrm>
            <a:off x="4956463" y="3560187"/>
            <a:ext cx="1232429" cy="493"/>
          </a:xfrm>
          <a:prstGeom prst="curved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71" name="Curved Connector 1170">
            <a:extLst>
              <a:ext uri="{FF2B5EF4-FFF2-40B4-BE49-F238E27FC236}">
                <a16:creationId xmlns:a16="http://schemas.microsoft.com/office/drawing/2014/main" id="{B2E5620C-7154-B24D-0965-A99B48AFC6E6}"/>
              </a:ext>
            </a:extLst>
          </p:cNvPr>
          <p:cNvCxnSpPr>
            <a:cxnSpLocks/>
          </p:cNvCxnSpPr>
          <p:nvPr/>
        </p:nvCxnSpPr>
        <p:spPr>
          <a:xfrm flipV="1">
            <a:off x="5015345" y="3687663"/>
            <a:ext cx="1173547" cy="1142815"/>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77" name="Curved Connector 1176">
            <a:extLst>
              <a:ext uri="{FF2B5EF4-FFF2-40B4-BE49-F238E27FC236}">
                <a16:creationId xmlns:a16="http://schemas.microsoft.com/office/drawing/2014/main" id="{0EAAEB65-8A8D-3B1E-5EFA-80605057B94F}"/>
              </a:ext>
            </a:extLst>
          </p:cNvPr>
          <p:cNvCxnSpPr>
            <a:cxnSpLocks/>
            <a:stCxn id="1053" idx="3"/>
            <a:endCxn id="1128" idx="1"/>
          </p:cNvCxnSpPr>
          <p:nvPr/>
        </p:nvCxnSpPr>
        <p:spPr>
          <a:xfrm flipV="1">
            <a:off x="4956463" y="3495090"/>
            <a:ext cx="1224347" cy="2169256"/>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94" name="Curved Connector 1193">
            <a:extLst>
              <a:ext uri="{FF2B5EF4-FFF2-40B4-BE49-F238E27FC236}">
                <a16:creationId xmlns:a16="http://schemas.microsoft.com/office/drawing/2014/main" id="{6D5C11D6-E7DF-4EEA-4E96-B92C724A5E75}"/>
              </a:ext>
            </a:extLst>
          </p:cNvPr>
          <p:cNvCxnSpPr>
            <a:cxnSpLocks/>
          </p:cNvCxnSpPr>
          <p:nvPr/>
        </p:nvCxnSpPr>
        <p:spPr>
          <a:xfrm flipV="1">
            <a:off x="5010141" y="3792033"/>
            <a:ext cx="1173547" cy="1142815"/>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96" name="Curved Connector 1195">
            <a:extLst>
              <a:ext uri="{FF2B5EF4-FFF2-40B4-BE49-F238E27FC236}">
                <a16:creationId xmlns:a16="http://schemas.microsoft.com/office/drawing/2014/main" id="{0B0973C9-2FF6-AB60-C910-6ECEB69A6CA3}"/>
              </a:ext>
            </a:extLst>
          </p:cNvPr>
          <p:cNvCxnSpPr>
            <a:cxnSpLocks/>
            <a:stCxn id="1053" idx="3"/>
            <a:endCxn id="1180" idx="1"/>
          </p:cNvCxnSpPr>
          <p:nvPr/>
        </p:nvCxnSpPr>
        <p:spPr>
          <a:xfrm flipV="1">
            <a:off x="4956463" y="1699048"/>
            <a:ext cx="3930600" cy="3965298"/>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28" name="Rectangle: Rounded Corners 4">
            <a:extLst>
              <a:ext uri="{FF2B5EF4-FFF2-40B4-BE49-F238E27FC236}">
                <a16:creationId xmlns:a16="http://schemas.microsoft.com/office/drawing/2014/main" id="{F2EEFED0-EDA7-6F67-530A-5CC5F909A3F3}"/>
              </a:ext>
            </a:extLst>
          </p:cNvPr>
          <p:cNvSpPr/>
          <p:nvPr/>
        </p:nvSpPr>
        <p:spPr>
          <a:xfrm>
            <a:off x="6180810" y="2803650"/>
            <a:ext cx="1863949" cy="1382880"/>
          </a:xfrm>
          <a:prstGeom prst="roundRect">
            <a:avLst/>
          </a:prstGeom>
          <a:solidFill>
            <a:schemeClr val="bg1"/>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a:cs typeface="Calibri"/>
              </a:rPr>
              <a:t>Customer Information Services</a:t>
            </a:r>
            <a:endParaRPr lang="en-US" b="1"/>
          </a:p>
        </p:txBody>
      </p:sp>
      <p:cxnSp>
        <p:nvCxnSpPr>
          <p:cNvPr id="1199" name="Curved Connector 1198">
            <a:extLst>
              <a:ext uri="{FF2B5EF4-FFF2-40B4-BE49-F238E27FC236}">
                <a16:creationId xmlns:a16="http://schemas.microsoft.com/office/drawing/2014/main" id="{7457FDD5-3A28-D413-8330-0BC7453A4C2B}"/>
              </a:ext>
            </a:extLst>
          </p:cNvPr>
          <p:cNvCxnSpPr>
            <a:cxnSpLocks/>
          </p:cNvCxnSpPr>
          <p:nvPr/>
        </p:nvCxnSpPr>
        <p:spPr>
          <a:xfrm>
            <a:off x="10835159" y="1865174"/>
            <a:ext cx="12700" cy="1052080"/>
          </a:xfrm>
          <a:prstGeom prst="curvedConnector3">
            <a:avLst>
              <a:gd name="adj1" fmla="val 2863638"/>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00" name="Curved Connector 1199">
            <a:extLst>
              <a:ext uri="{FF2B5EF4-FFF2-40B4-BE49-F238E27FC236}">
                <a16:creationId xmlns:a16="http://schemas.microsoft.com/office/drawing/2014/main" id="{A9A25ED9-B2C3-D627-94D2-71D97EB898BC}"/>
              </a:ext>
            </a:extLst>
          </p:cNvPr>
          <p:cNvCxnSpPr>
            <a:cxnSpLocks/>
          </p:cNvCxnSpPr>
          <p:nvPr/>
        </p:nvCxnSpPr>
        <p:spPr>
          <a:xfrm>
            <a:off x="10835159" y="1865174"/>
            <a:ext cx="12700" cy="2104160"/>
          </a:xfrm>
          <a:prstGeom prst="curvedConnector3">
            <a:avLst>
              <a:gd name="adj1" fmla="val 433637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01" name="Curved Connector 1200">
            <a:extLst>
              <a:ext uri="{FF2B5EF4-FFF2-40B4-BE49-F238E27FC236}">
                <a16:creationId xmlns:a16="http://schemas.microsoft.com/office/drawing/2014/main" id="{0AF3732C-7EF9-1060-1C21-D4CCC9DC9EDD}"/>
              </a:ext>
            </a:extLst>
          </p:cNvPr>
          <p:cNvCxnSpPr>
            <a:cxnSpLocks/>
          </p:cNvCxnSpPr>
          <p:nvPr/>
        </p:nvCxnSpPr>
        <p:spPr>
          <a:xfrm>
            <a:off x="10835159" y="1865174"/>
            <a:ext cx="12700" cy="3156240"/>
          </a:xfrm>
          <a:prstGeom prst="curvedConnector3">
            <a:avLst>
              <a:gd name="adj1" fmla="val 6872724"/>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06" name="Curved Connector 1205">
            <a:extLst>
              <a:ext uri="{FF2B5EF4-FFF2-40B4-BE49-F238E27FC236}">
                <a16:creationId xmlns:a16="http://schemas.microsoft.com/office/drawing/2014/main" id="{F0C14195-2911-E11B-0394-81C399E98FDB}"/>
              </a:ext>
            </a:extLst>
          </p:cNvPr>
          <p:cNvCxnSpPr>
            <a:cxnSpLocks/>
            <a:stCxn id="1128" idx="3"/>
            <a:endCxn id="1180" idx="1"/>
          </p:cNvCxnSpPr>
          <p:nvPr/>
        </p:nvCxnSpPr>
        <p:spPr>
          <a:xfrm flipV="1">
            <a:off x="8044759" y="1699048"/>
            <a:ext cx="842304" cy="1796042"/>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09" name="Curved Connector 1208">
            <a:extLst>
              <a:ext uri="{FF2B5EF4-FFF2-40B4-BE49-F238E27FC236}">
                <a16:creationId xmlns:a16="http://schemas.microsoft.com/office/drawing/2014/main" id="{51BC5BB4-7338-7CC1-38B7-57273C386C7A}"/>
              </a:ext>
            </a:extLst>
          </p:cNvPr>
          <p:cNvCxnSpPr>
            <a:cxnSpLocks/>
            <a:endCxn id="1181" idx="1"/>
          </p:cNvCxnSpPr>
          <p:nvPr/>
        </p:nvCxnSpPr>
        <p:spPr>
          <a:xfrm flipV="1">
            <a:off x="8040572" y="2845419"/>
            <a:ext cx="880207" cy="645272"/>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11" name="Curved Connector 1210">
            <a:extLst>
              <a:ext uri="{FF2B5EF4-FFF2-40B4-BE49-F238E27FC236}">
                <a16:creationId xmlns:a16="http://schemas.microsoft.com/office/drawing/2014/main" id="{34FF2B11-CF9E-9773-8B4E-EA38A9862CAB}"/>
              </a:ext>
            </a:extLst>
          </p:cNvPr>
          <p:cNvCxnSpPr>
            <a:cxnSpLocks/>
            <a:stCxn id="1128" idx="3"/>
            <a:endCxn id="1182" idx="1"/>
          </p:cNvCxnSpPr>
          <p:nvPr/>
        </p:nvCxnSpPr>
        <p:spPr>
          <a:xfrm>
            <a:off x="8044759" y="3495090"/>
            <a:ext cx="876019" cy="503443"/>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14" name="Curved Connector 1213">
            <a:extLst>
              <a:ext uri="{FF2B5EF4-FFF2-40B4-BE49-F238E27FC236}">
                <a16:creationId xmlns:a16="http://schemas.microsoft.com/office/drawing/2014/main" id="{D33B1BED-35F6-55A9-05CA-296EC2693B18}"/>
              </a:ext>
            </a:extLst>
          </p:cNvPr>
          <p:cNvCxnSpPr>
            <a:cxnSpLocks/>
            <a:stCxn id="1128" idx="3"/>
            <a:endCxn id="1183" idx="1"/>
          </p:cNvCxnSpPr>
          <p:nvPr/>
        </p:nvCxnSpPr>
        <p:spPr>
          <a:xfrm>
            <a:off x="8044759" y="3495090"/>
            <a:ext cx="876018" cy="1643071"/>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17" name="Curved Connector 1216">
            <a:extLst>
              <a:ext uri="{FF2B5EF4-FFF2-40B4-BE49-F238E27FC236}">
                <a16:creationId xmlns:a16="http://schemas.microsoft.com/office/drawing/2014/main" id="{B63DC9E3-0FF3-1C0B-45BD-414A2F1BA006}"/>
              </a:ext>
            </a:extLst>
          </p:cNvPr>
          <p:cNvCxnSpPr>
            <a:cxnSpLocks/>
            <a:endCxn id="1128" idx="3"/>
          </p:cNvCxnSpPr>
          <p:nvPr/>
        </p:nvCxnSpPr>
        <p:spPr>
          <a:xfrm rot="10800000">
            <a:off x="8044759" y="3495091"/>
            <a:ext cx="842304" cy="645403"/>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20" name="Curved Connector 1219">
            <a:extLst>
              <a:ext uri="{FF2B5EF4-FFF2-40B4-BE49-F238E27FC236}">
                <a16:creationId xmlns:a16="http://schemas.microsoft.com/office/drawing/2014/main" id="{3473CD9D-3A72-1BC2-2833-DDF162E4A7CD}"/>
              </a:ext>
            </a:extLst>
          </p:cNvPr>
          <p:cNvCxnSpPr>
            <a:cxnSpLocks/>
            <a:stCxn id="1181" idx="1"/>
          </p:cNvCxnSpPr>
          <p:nvPr/>
        </p:nvCxnSpPr>
        <p:spPr>
          <a:xfrm rot="10800000" flipV="1">
            <a:off x="8101541" y="2845419"/>
            <a:ext cx="819239" cy="649670"/>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24" name="Curved Connector 1223">
            <a:extLst>
              <a:ext uri="{FF2B5EF4-FFF2-40B4-BE49-F238E27FC236}">
                <a16:creationId xmlns:a16="http://schemas.microsoft.com/office/drawing/2014/main" id="{D1B9DCF6-C4B8-169E-83FB-20A1097EC6C9}"/>
              </a:ext>
            </a:extLst>
          </p:cNvPr>
          <p:cNvCxnSpPr>
            <a:cxnSpLocks/>
            <a:stCxn id="1183" idx="1"/>
            <a:endCxn id="1128" idx="3"/>
          </p:cNvCxnSpPr>
          <p:nvPr/>
        </p:nvCxnSpPr>
        <p:spPr>
          <a:xfrm rot="10800000">
            <a:off x="8044759" y="3495091"/>
            <a:ext cx="876018" cy="1643071"/>
          </a:xfrm>
          <a:prstGeom prst="curvedConnector3">
            <a:avLst>
              <a:gd name="adj1" fmla="val 63048"/>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30" name="Curved Connector 1229">
            <a:extLst>
              <a:ext uri="{FF2B5EF4-FFF2-40B4-BE49-F238E27FC236}">
                <a16:creationId xmlns:a16="http://schemas.microsoft.com/office/drawing/2014/main" id="{EDC10B3D-4122-807C-028C-FF08C65E9185}"/>
              </a:ext>
            </a:extLst>
          </p:cNvPr>
          <p:cNvCxnSpPr>
            <a:cxnSpLocks/>
            <a:stCxn id="1180" idx="1"/>
            <a:endCxn id="1128" idx="3"/>
          </p:cNvCxnSpPr>
          <p:nvPr/>
        </p:nvCxnSpPr>
        <p:spPr>
          <a:xfrm rot="10800000" flipV="1">
            <a:off x="8044759" y="1699048"/>
            <a:ext cx="842304" cy="1796042"/>
          </a:xfrm>
          <a:prstGeom prst="curvedConnector3">
            <a:avLst>
              <a:gd name="adj1" fmla="val 4013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35" name="Curved Connector 1234">
            <a:extLst>
              <a:ext uri="{FF2B5EF4-FFF2-40B4-BE49-F238E27FC236}">
                <a16:creationId xmlns:a16="http://schemas.microsoft.com/office/drawing/2014/main" id="{17AC9A7B-8A54-CA4E-E12E-86599BA5DEFC}"/>
              </a:ext>
            </a:extLst>
          </p:cNvPr>
          <p:cNvCxnSpPr>
            <a:cxnSpLocks/>
          </p:cNvCxnSpPr>
          <p:nvPr/>
        </p:nvCxnSpPr>
        <p:spPr>
          <a:xfrm>
            <a:off x="10841510" y="3027174"/>
            <a:ext cx="12700" cy="1052080"/>
          </a:xfrm>
          <a:prstGeom prst="curvedConnector3">
            <a:avLst>
              <a:gd name="adj1" fmla="val 2863638"/>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36" name="Curved Connector 1235">
            <a:extLst>
              <a:ext uri="{FF2B5EF4-FFF2-40B4-BE49-F238E27FC236}">
                <a16:creationId xmlns:a16="http://schemas.microsoft.com/office/drawing/2014/main" id="{3004FAE1-0467-ECCA-3D01-B48A4481BBCA}"/>
              </a:ext>
            </a:extLst>
          </p:cNvPr>
          <p:cNvCxnSpPr>
            <a:cxnSpLocks/>
          </p:cNvCxnSpPr>
          <p:nvPr/>
        </p:nvCxnSpPr>
        <p:spPr>
          <a:xfrm>
            <a:off x="10841510" y="3027174"/>
            <a:ext cx="12700" cy="2104160"/>
          </a:xfrm>
          <a:prstGeom prst="curvedConnector3">
            <a:avLst>
              <a:gd name="adj1" fmla="val 433637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37" name="Curved Connector 1236">
            <a:extLst>
              <a:ext uri="{FF2B5EF4-FFF2-40B4-BE49-F238E27FC236}">
                <a16:creationId xmlns:a16="http://schemas.microsoft.com/office/drawing/2014/main" id="{35095ACB-FF7B-32DA-F0B3-E40E6C5F3069}"/>
              </a:ext>
            </a:extLst>
          </p:cNvPr>
          <p:cNvCxnSpPr>
            <a:cxnSpLocks/>
          </p:cNvCxnSpPr>
          <p:nvPr/>
        </p:nvCxnSpPr>
        <p:spPr>
          <a:xfrm>
            <a:off x="10863212" y="4181051"/>
            <a:ext cx="12700" cy="1052080"/>
          </a:xfrm>
          <a:prstGeom prst="curvedConnector3">
            <a:avLst>
              <a:gd name="adj1" fmla="val 2863638"/>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38" name="Curved Connector 1237">
            <a:extLst>
              <a:ext uri="{FF2B5EF4-FFF2-40B4-BE49-F238E27FC236}">
                <a16:creationId xmlns:a16="http://schemas.microsoft.com/office/drawing/2014/main" id="{D046DA33-DEF2-2F66-3921-6D50FD3CD400}"/>
              </a:ext>
            </a:extLst>
          </p:cNvPr>
          <p:cNvCxnSpPr>
            <a:cxnSpLocks/>
          </p:cNvCxnSpPr>
          <p:nvPr/>
        </p:nvCxnSpPr>
        <p:spPr>
          <a:xfrm flipV="1">
            <a:off x="10854366" y="2803650"/>
            <a:ext cx="12700" cy="1052080"/>
          </a:xfrm>
          <a:prstGeom prst="curvedConnector3">
            <a:avLst>
              <a:gd name="adj1" fmla="val 3109087"/>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39" name="Curved Connector 1238">
            <a:extLst>
              <a:ext uri="{FF2B5EF4-FFF2-40B4-BE49-F238E27FC236}">
                <a16:creationId xmlns:a16="http://schemas.microsoft.com/office/drawing/2014/main" id="{612C49EC-0885-47FD-F8A6-053DE8D21A16}"/>
              </a:ext>
            </a:extLst>
          </p:cNvPr>
          <p:cNvCxnSpPr>
            <a:cxnSpLocks/>
          </p:cNvCxnSpPr>
          <p:nvPr/>
        </p:nvCxnSpPr>
        <p:spPr>
          <a:xfrm flipV="1">
            <a:off x="10840878" y="1640333"/>
            <a:ext cx="12700" cy="1052080"/>
          </a:xfrm>
          <a:prstGeom prst="curvedConnector3">
            <a:avLst>
              <a:gd name="adj1" fmla="val 3109087"/>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0" name="Curved Connector 1239">
            <a:extLst>
              <a:ext uri="{FF2B5EF4-FFF2-40B4-BE49-F238E27FC236}">
                <a16:creationId xmlns:a16="http://schemas.microsoft.com/office/drawing/2014/main" id="{80C71737-A973-C576-BF4A-B7D07ECFDF46}"/>
              </a:ext>
            </a:extLst>
          </p:cNvPr>
          <p:cNvCxnSpPr>
            <a:cxnSpLocks/>
          </p:cNvCxnSpPr>
          <p:nvPr/>
        </p:nvCxnSpPr>
        <p:spPr>
          <a:xfrm flipV="1">
            <a:off x="10868932" y="4257988"/>
            <a:ext cx="12700" cy="1052080"/>
          </a:xfrm>
          <a:prstGeom prst="curvedConnector3">
            <a:avLst>
              <a:gd name="adj1" fmla="val 3109087"/>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1" name="Curved Connector 1240">
            <a:extLst>
              <a:ext uri="{FF2B5EF4-FFF2-40B4-BE49-F238E27FC236}">
                <a16:creationId xmlns:a16="http://schemas.microsoft.com/office/drawing/2014/main" id="{A69840ED-4ECD-40B6-B0B0-147C70AA1081}"/>
              </a:ext>
            </a:extLst>
          </p:cNvPr>
          <p:cNvCxnSpPr>
            <a:cxnSpLocks/>
          </p:cNvCxnSpPr>
          <p:nvPr/>
        </p:nvCxnSpPr>
        <p:spPr>
          <a:xfrm flipV="1">
            <a:off x="10844953" y="1950845"/>
            <a:ext cx="12700" cy="1849208"/>
          </a:xfrm>
          <a:prstGeom prst="curvedConnector3">
            <a:avLst>
              <a:gd name="adj1" fmla="val 3027276"/>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42" name="Curved Connector 1241">
            <a:extLst>
              <a:ext uri="{FF2B5EF4-FFF2-40B4-BE49-F238E27FC236}">
                <a16:creationId xmlns:a16="http://schemas.microsoft.com/office/drawing/2014/main" id="{D2202020-73A3-14F0-A4C1-87C5A9198AD3}"/>
              </a:ext>
            </a:extLst>
          </p:cNvPr>
          <p:cNvCxnSpPr>
            <a:cxnSpLocks/>
          </p:cNvCxnSpPr>
          <p:nvPr/>
        </p:nvCxnSpPr>
        <p:spPr>
          <a:xfrm flipV="1">
            <a:off x="10853000" y="2978361"/>
            <a:ext cx="12700" cy="1849208"/>
          </a:xfrm>
          <a:prstGeom prst="curvedConnector3">
            <a:avLst>
              <a:gd name="adj1" fmla="val 3027276"/>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What we learned about how you rode transit in 2022 - The Buzzer blog">
            <a:extLst>
              <a:ext uri="{FF2B5EF4-FFF2-40B4-BE49-F238E27FC236}">
                <a16:creationId xmlns:a16="http://schemas.microsoft.com/office/drawing/2014/main" id="{519EC362-0891-E3FD-DBE4-EAF71CB7783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0748" r="34293"/>
          <a:stretch/>
        </p:blipFill>
        <p:spPr bwMode="auto">
          <a:xfrm>
            <a:off x="-945134" y="1787430"/>
            <a:ext cx="3517721" cy="360031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973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00355F"/>
        </a:solidFill>
        <a:effectLst/>
      </p:bgPr>
    </p:bg>
    <p:spTree>
      <p:nvGrpSpPr>
        <p:cNvPr id="1" name=""/>
        <p:cNvGrpSpPr/>
        <p:nvPr/>
      </p:nvGrpSpPr>
      <p:grpSpPr>
        <a:xfrm>
          <a:off x="0" y="0"/>
          <a:ext cx="0" cy="0"/>
          <a:chOff x="0" y="0"/>
          <a:chExt cx="0" cy="0"/>
        </a:xfrm>
      </p:grpSpPr>
      <p:sp>
        <p:nvSpPr>
          <p:cNvPr id="4" name="Hidden Title">
            <a:extLst>
              <a:ext uri="{FF2B5EF4-FFF2-40B4-BE49-F238E27FC236}">
                <a16:creationId xmlns:a16="http://schemas.microsoft.com/office/drawing/2014/main" id="{18FB4DB8-742E-A0DE-F8FF-842D7E0BFCEC}"/>
              </a:ext>
            </a:extLst>
          </p:cNvPr>
          <p:cNvSpPr>
            <a:spLocks noGrp="1"/>
          </p:cNvSpPr>
          <p:nvPr>
            <p:ph type="ctrTitle"/>
          </p:nvPr>
        </p:nvSpPr>
        <p:spPr>
          <a:xfrm>
            <a:off x="1524000" y="-2387600"/>
            <a:ext cx="9144000" cy="2387600"/>
          </a:xfrm>
        </p:spPr>
        <p:txBody>
          <a:bodyPr vert="horz" lIns="91440" tIns="45720" rIns="91440" bIns="45720" rtlCol="0" anchor="b">
            <a:normAutofit/>
          </a:bodyPr>
          <a:lstStyle/>
          <a:p>
            <a:r>
              <a:rPr lang="en-US"/>
              <a:t>Land Acknowledgement</a:t>
            </a:r>
          </a:p>
        </p:txBody>
      </p:sp>
      <p:pic>
        <p:nvPicPr>
          <p:cNvPr id="3" name="Logo" descr="TransLink Logo">
            <a:extLst>
              <a:ext uri="{FF2B5EF4-FFF2-40B4-BE49-F238E27FC236}">
                <a16:creationId xmlns:a16="http://schemas.microsoft.com/office/drawing/2014/main" id="{EC49094B-DA30-28B7-93DA-98CB7FA997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82648" y="6007651"/>
            <a:ext cx="1140321" cy="500345"/>
          </a:xfrm>
          <a:prstGeom prst="rect">
            <a:avLst/>
          </a:prstGeom>
        </p:spPr>
      </p:pic>
      <p:pic>
        <p:nvPicPr>
          <p:cNvPr id="6" name="Picture 5">
            <a:extLst>
              <a:ext uri="{FF2B5EF4-FFF2-40B4-BE49-F238E27FC236}">
                <a16:creationId xmlns:a16="http://schemas.microsoft.com/office/drawing/2014/main" id="{D5530863-D3A6-8CE2-3B8B-F35B98B42EE5}"/>
              </a:ext>
            </a:extLst>
          </p:cNvPr>
          <p:cNvPicPr>
            <a:picLocks noChangeAspect="1"/>
          </p:cNvPicPr>
          <p:nvPr/>
        </p:nvPicPr>
        <p:blipFill>
          <a:blip r:embed="rId4"/>
          <a:stretch>
            <a:fillRect/>
          </a:stretch>
        </p:blipFill>
        <p:spPr>
          <a:xfrm>
            <a:off x="792190" y="0"/>
            <a:ext cx="10607620" cy="6858000"/>
          </a:xfrm>
          <a:prstGeom prst="rect">
            <a:avLst/>
          </a:prstGeom>
        </p:spPr>
      </p:pic>
    </p:spTree>
    <p:extLst>
      <p:ext uri="{BB962C8B-B14F-4D97-AF65-F5344CB8AC3E}">
        <p14:creationId xmlns:p14="http://schemas.microsoft.com/office/powerpoint/2010/main" val="2404659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Recording 2023-05-05 001730">
            <a:hlinkClick r:id="" action="ppaction://media"/>
            <a:extLst>
              <a:ext uri="{FF2B5EF4-FFF2-40B4-BE49-F238E27FC236}">
                <a16:creationId xmlns:a16="http://schemas.microsoft.com/office/drawing/2014/main" id="{8B986EB3-5793-AB98-F2DD-9273FF836A7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33403" y="1"/>
            <a:ext cx="7125193" cy="6857999"/>
          </a:xfrm>
          <a:prstGeom prst="rect">
            <a:avLst/>
          </a:prstGeom>
        </p:spPr>
      </p:pic>
    </p:spTree>
    <p:extLst>
      <p:ext uri="{BB962C8B-B14F-4D97-AF65-F5344CB8AC3E}">
        <p14:creationId xmlns:p14="http://schemas.microsoft.com/office/powerpoint/2010/main" val="60676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3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CFD4ADA6-E615-4058-FE3E-B9A664F432CD}"/>
              </a:ext>
            </a:extLst>
          </p:cNvPr>
          <p:cNvSpPr txBox="1">
            <a:spLocks noGrp="1"/>
          </p:cNvSpPr>
          <p:nvPr>
            <p:ph type="title" idx="4294967295"/>
          </p:nvPr>
        </p:nvSpPr>
        <p:spPr>
          <a:xfrm>
            <a:off x="513568" y="704010"/>
            <a:ext cx="11164864" cy="7848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0000"/>
              </a:lnSpc>
              <a:spcBef>
                <a:spcPts val="0"/>
              </a:spcBef>
              <a:defRPr/>
            </a:pPr>
            <a:r>
              <a:rPr lang="en-US" sz="4500" b="1" err="1">
                <a:solidFill>
                  <a:srgbClr val="45C1C0"/>
                </a:solidFill>
                <a:latin typeface="Arial"/>
                <a:ea typeface="+mn-ea"/>
                <a:cs typeface="Arial"/>
              </a:rPr>
              <a:t>TextTransit</a:t>
            </a:r>
            <a:endParaRPr kumimoji="0" lang="en-US" sz="4500" b="1" i="0" u="none" strike="noStrike" kern="1200" cap="none" spc="0" normalizeH="0" baseline="0" noProof="0">
              <a:ln>
                <a:noFill/>
              </a:ln>
              <a:solidFill>
                <a:srgbClr val="45C1C0"/>
              </a:solidFill>
              <a:effectLst/>
              <a:uLnTx/>
              <a:uFillTx/>
              <a:latin typeface="Arial" panose="020B0604020202020204" pitchFamily="34" charset="0"/>
              <a:ea typeface="+mn-ea"/>
              <a:cs typeface="Arial" panose="020B0604020202020204" pitchFamily="34" charset="0"/>
            </a:endParaRPr>
          </a:p>
        </p:txBody>
      </p:sp>
      <p:pic>
        <p:nvPicPr>
          <p:cNvPr id="2" name="Logo" descr="TransLink Logo">
            <a:extLst>
              <a:ext uri="{FF2B5EF4-FFF2-40B4-BE49-F238E27FC236}">
                <a16:creationId xmlns:a16="http://schemas.microsoft.com/office/drawing/2014/main" id="{A53E77A3-4731-A627-9A32-A01D3DBA03D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0588025" y="6007651"/>
            <a:ext cx="1129566" cy="500345"/>
          </a:xfrm>
          <a:prstGeom prst="rect">
            <a:avLst/>
          </a:prstGeom>
        </p:spPr>
      </p:pic>
      <p:pic>
        <p:nvPicPr>
          <p:cNvPr id="7" name="Picture 6">
            <a:extLst>
              <a:ext uri="{FF2B5EF4-FFF2-40B4-BE49-F238E27FC236}">
                <a16:creationId xmlns:a16="http://schemas.microsoft.com/office/drawing/2014/main" id="{E7D26A66-5A1D-92B2-659C-F7E411105482}"/>
              </a:ext>
            </a:extLst>
          </p:cNvPr>
          <p:cNvPicPr>
            <a:picLocks noChangeAspect="1"/>
          </p:cNvPicPr>
          <p:nvPr/>
        </p:nvPicPr>
        <p:blipFill>
          <a:blip r:embed="rId4"/>
          <a:stretch>
            <a:fillRect/>
          </a:stretch>
        </p:blipFill>
        <p:spPr>
          <a:xfrm>
            <a:off x="0" y="0"/>
            <a:ext cx="4057650" cy="4000500"/>
          </a:xfrm>
          <a:prstGeom prst="rect">
            <a:avLst/>
          </a:prstGeom>
        </p:spPr>
      </p:pic>
      <p:pic>
        <p:nvPicPr>
          <p:cNvPr id="9" name="Picture 8">
            <a:extLst>
              <a:ext uri="{FF2B5EF4-FFF2-40B4-BE49-F238E27FC236}">
                <a16:creationId xmlns:a16="http://schemas.microsoft.com/office/drawing/2014/main" id="{C59471E4-4FB5-886B-830A-D6C9A9057862}"/>
              </a:ext>
            </a:extLst>
          </p:cNvPr>
          <p:cNvPicPr>
            <a:picLocks noChangeAspect="1"/>
          </p:cNvPicPr>
          <p:nvPr/>
        </p:nvPicPr>
        <p:blipFill>
          <a:blip r:embed="rId5"/>
          <a:stretch>
            <a:fillRect/>
          </a:stretch>
        </p:blipFill>
        <p:spPr>
          <a:xfrm>
            <a:off x="3966508" y="0"/>
            <a:ext cx="6621517" cy="6858000"/>
          </a:xfrm>
          <a:prstGeom prst="rect">
            <a:avLst/>
          </a:prstGeom>
        </p:spPr>
      </p:pic>
      <p:sp>
        <p:nvSpPr>
          <p:cNvPr id="10" name="Arrow: Bent 9">
            <a:extLst>
              <a:ext uri="{FF2B5EF4-FFF2-40B4-BE49-F238E27FC236}">
                <a16:creationId xmlns:a16="http://schemas.microsoft.com/office/drawing/2014/main" id="{D0B4FACD-E306-AE72-3E24-43673B6368A5}"/>
              </a:ext>
            </a:extLst>
          </p:cNvPr>
          <p:cNvSpPr/>
          <p:nvPr/>
        </p:nvSpPr>
        <p:spPr>
          <a:xfrm flipV="1">
            <a:off x="2662989" y="4048626"/>
            <a:ext cx="994611" cy="92041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Tree>
    <p:extLst>
      <p:ext uri="{BB962C8B-B14F-4D97-AF65-F5344CB8AC3E}">
        <p14:creationId xmlns:p14="http://schemas.microsoft.com/office/powerpoint/2010/main" val="1446287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CFD4ADA6-E615-4058-FE3E-B9A664F432CD}"/>
              </a:ext>
            </a:extLst>
          </p:cNvPr>
          <p:cNvSpPr txBox="1">
            <a:spLocks noGrp="1"/>
          </p:cNvSpPr>
          <p:nvPr>
            <p:ph type="title" idx="4294967295"/>
          </p:nvPr>
        </p:nvSpPr>
        <p:spPr>
          <a:xfrm>
            <a:off x="513568" y="704010"/>
            <a:ext cx="11164864" cy="7848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0000"/>
              </a:lnSpc>
              <a:spcBef>
                <a:spcPts val="0"/>
              </a:spcBef>
              <a:defRPr/>
            </a:pPr>
            <a:r>
              <a:rPr lang="en-US" sz="4500" b="1" err="1">
                <a:solidFill>
                  <a:srgbClr val="45C1C0"/>
                </a:solidFill>
                <a:latin typeface="Arial"/>
                <a:ea typeface="+mn-ea"/>
                <a:cs typeface="Arial"/>
              </a:rPr>
              <a:t>TextTransit</a:t>
            </a:r>
            <a:endParaRPr kumimoji="0" lang="en-US" sz="4500" b="1" i="0" u="none" strike="noStrike" kern="1200" cap="none" spc="0" normalizeH="0" baseline="0" noProof="0">
              <a:ln>
                <a:noFill/>
              </a:ln>
              <a:solidFill>
                <a:srgbClr val="45C1C0"/>
              </a:solidFill>
              <a:effectLst/>
              <a:uLnTx/>
              <a:uFillTx/>
              <a:latin typeface="Arial" panose="020B0604020202020204" pitchFamily="34" charset="0"/>
              <a:ea typeface="+mn-ea"/>
              <a:cs typeface="Arial" panose="020B0604020202020204" pitchFamily="34" charset="0"/>
            </a:endParaRPr>
          </a:p>
        </p:txBody>
      </p:sp>
      <p:pic>
        <p:nvPicPr>
          <p:cNvPr id="2" name="Logo" descr="TransLink Logo">
            <a:extLst>
              <a:ext uri="{FF2B5EF4-FFF2-40B4-BE49-F238E27FC236}">
                <a16:creationId xmlns:a16="http://schemas.microsoft.com/office/drawing/2014/main" id="{A53E77A3-4731-A627-9A32-A01D3DBA03D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0588025" y="6007651"/>
            <a:ext cx="1129566" cy="500345"/>
          </a:xfrm>
          <a:prstGeom prst="rect">
            <a:avLst/>
          </a:prstGeom>
        </p:spPr>
      </p:pic>
      <p:pic>
        <p:nvPicPr>
          <p:cNvPr id="4" name="Picture 3">
            <a:extLst>
              <a:ext uri="{FF2B5EF4-FFF2-40B4-BE49-F238E27FC236}">
                <a16:creationId xmlns:a16="http://schemas.microsoft.com/office/drawing/2014/main" id="{1C1164D4-6C17-B263-10C1-66B2B04FCA16}"/>
              </a:ext>
            </a:extLst>
          </p:cNvPr>
          <p:cNvPicPr>
            <a:picLocks noChangeAspect="1"/>
          </p:cNvPicPr>
          <p:nvPr/>
        </p:nvPicPr>
        <p:blipFill>
          <a:blip r:embed="rId4"/>
          <a:stretch>
            <a:fillRect/>
          </a:stretch>
        </p:blipFill>
        <p:spPr>
          <a:xfrm>
            <a:off x="0" y="0"/>
            <a:ext cx="5388948" cy="6858000"/>
          </a:xfrm>
          <a:prstGeom prst="rect">
            <a:avLst/>
          </a:prstGeom>
        </p:spPr>
      </p:pic>
      <p:pic>
        <p:nvPicPr>
          <p:cNvPr id="8" name="Picture 7">
            <a:extLst>
              <a:ext uri="{FF2B5EF4-FFF2-40B4-BE49-F238E27FC236}">
                <a16:creationId xmlns:a16="http://schemas.microsoft.com/office/drawing/2014/main" id="{BE693328-7E60-D2D5-1AC4-EE8CC518D3EE}"/>
              </a:ext>
            </a:extLst>
          </p:cNvPr>
          <p:cNvPicPr>
            <a:picLocks noChangeAspect="1"/>
          </p:cNvPicPr>
          <p:nvPr/>
        </p:nvPicPr>
        <p:blipFill>
          <a:blip r:embed="rId5"/>
          <a:stretch>
            <a:fillRect/>
          </a:stretch>
        </p:blipFill>
        <p:spPr>
          <a:xfrm>
            <a:off x="6096000" y="0"/>
            <a:ext cx="5705980" cy="6858000"/>
          </a:xfrm>
          <a:prstGeom prst="rect">
            <a:avLst/>
          </a:prstGeom>
        </p:spPr>
      </p:pic>
    </p:spTree>
    <p:extLst>
      <p:ext uri="{BB962C8B-B14F-4D97-AF65-F5344CB8AC3E}">
        <p14:creationId xmlns:p14="http://schemas.microsoft.com/office/powerpoint/2010/main" val="3406365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CFD4ADA6-E615-4058-FE3E-B9A664F432CD}"/>
              </a:ext>
            </a:extLst>
          </p:cNvPr>
          <p:cNvSpPr txBox="1">
            <a:spLocks noGrp="1"/>
          </p:cNvSpPr>
          <p:nvPr>
            <p:ph type="title" idx="4294967295"/>
          </p:nvPr>
        </p:nvSpPr>
        <p:spPr>
          <a:xfrm>
            <a:off x="513568" y="704010"/>
            <a:ext cx="11164864" cy="78483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0000"/>
              </a:lnSpc>
              <a:spcBef>
                <a:spcPts val="0"/>
              </a:spcBef>
              <a:defRPr/>
            </a:pPr>
            <a:r>
              <a:rPr lang="en-US" sz="4500" b="1" err="1">
                <a:solidFill>
                  <a:srgbClr val="45C1C0"/>
                </a:solidFill>
                <a:latin typeface="Arial"/>
                <a:ea typeface="+mn-ea"/>
                <a:cs typeface="Arial"/>
              </a:rPr>
              <a:t>TextTransit</a:t>
            </a:r>
            <a:endParaRPr kumimoji="0" lang="en-US" sz="4500" b="1" i="0" u="none" strike="noStrike" kern="1200" cap="none" spc="0" normalizeH="0" baseline="0" noProof="0">
              <a:ln>
                <a:noFill/>
              </a:ln>
              <a:solidFill>
                <a:srgbClr val="45C1C0"/>
              </a:solidFill>
              <a:effectLst/>
              <a:uLnTx/>
              <a:uFillTx/>
              <a:latin typeface="Arial" panose="020B0604020202020204" pitchFamily="34" charset="0"/>
              <a:ea typeface="+mn-ea"/>
              <a:cs typeface="Arial" panose="020B0604020202020204" pitchFamily="34" charset="0"/>
            </a:endParaRPr>
          </a:p>
        </p:txBody>
      </p:sp>
      <p:pic>
        <p:nvPicPr>
          <p:cNvPr id="2" name="Logo" descr="TransLink Logo">
            <a:extLst>
              <a:ext uri="{FF2B5EF4-FFF2-40B4-BE49-F238E27FC236}">
                <a16:creationId xmlns:a16="http://schemas.microsoft.com/office/drawing/2014/main" id="{A53E77A3-4731-A627-9A32-A01D3DBA03D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0588025" y="6007651"/>
            <a:ext cx="1129566" cy="500345"/>
          </a:xfrm>
          <a:prstGeom prst="rect">
            <a:avLst/>
          </a:prstGeom>
        </p:spPr>
      </p:pic>
      <p:pic>
        <p:nvPicPr>
          <p:cNvPr id="4" name="Picture 3">
            <a:extLst>
              <a:ext uri="{FF2B5EF4-FFF2-40B4-BE49-F238E27FC236}">
                <a16:creationId xmlns:a16="http://schemas.microsoft.com/office/drawing/2014/main" id="{29D0BA2D-89AE-873B-9992-45246A9D5C10}"/>
              </a:ext>
            </a:extLst>
          </p:cNvPr>
          <p:cNvPicPr>
            <a:picLocks noChangeAspect="1"/>
          </p:cNvPicPr>
          <p:nvPr/>
        </p:nvPicPr>
        <p:blipFill>
          <a:blip r:embed="rId4"/>
          <a:stretch>
            <a:fillRect/>
          </a:stretch>
        </p:blipFill>
        <p:spPr>
          <a:xfrm>
            <a:off x="0" y="0"/>
            <a:ext cx="6003744" cy="6858000"/>
          </a:xfrm>
          <a:prstGeom prst="rect">
            <a:avLst/>
          </a:prstGeom>
        </p:spPr>
      </p:pic>
      <p:pic>
        <p:nvPicPr>
          <p:cNvPr id="8" name="Picture 7">
            <a:extLst>
              <a:ext uri="{FF2B5EF4-FFF2-40B4-BE49-F238E27FC236}">
                <a16:creationId xmlns:a16="http://schemas.microsoft.com/office/drawing/2014/main" id="{8BF930D4-730B-CBA0-1216-7F189282FB99}"/>
              </a:ext>
            </a:extLst>
          </p:cNvPr>
          <p:cNvPicPr>
            <a:picLocks noChangeAspect="1"/>
          </p:cNvPicPr>
          <p:nvPr/>
        </p:nvPicPr>
        <p:blipFill>
          <a:blip r:embed="rId5"/>
          <a:stretch>
            <a:fillRect/>
          </a:stretch>
        </p:blipFill>
        <p:spPr>
          <a:xfrm>
            <a:off x="7174900" y="0"/>
            <a:ext cx="3413125" cy="6858000"/>
          </a:xfrm>
          <a:prstGeom prst="rect">
            <a:avLst/>
          </a:prstGeom>
        </p:spPr>
      </p:pic>
      <p:sp>
        <p:nvSpPr>
          <p:cNvPr id="11" name="Arrow: Right 10">
            <a:extLst>
              <a:ext uri="{FF2B5EF4-FFF2-40B4-BE49-F238E27FC236}">
                <a16:creationId xmlns:a16="http://schemas.microsoft.com/office/drawing/2014/main" id="{67E5DC44-7D1C-C78B-7006-4A7470C3CD5C}"/>
              </a:ext>
            </a:extLst>
          </p:cNvPr>
          <p:cNvSpPr/>
          <p:nvPr/>
        </p:nvSpPr>
        <p:spPr>
          <a:xfrm>
            <a:off x="6096000" y="3224463"/>
            <a:ext cx="866274" cy="465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78279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Avengers Endgame: Here's Why Iron Man 3's Ty Simpkins Was At Tony Stark's  Funeral">
            <a:extLst>
              <a:ext uri="{FF2B5EF4-FFF2-40B4-BE49-F238E27FC236}">
                <a16:creationId xmlns:a16="http://schemas.microsoft.com/office/drawing/2014/main" id="{3C9421F0-C3EF-A1C6-A99F-1018089148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23BBD38-75A8-D6D0-7297-73A9970BDB96}"/>
              </a:ext>
            </a:extLst>
          </p:cNvPr>
          <p:cNvSpPr/>
          <p:nvPr/>
        </p:nvSpPr>
        <p:spPr>
          <a:xfrm>
            <a:off x="-436894" y="4056856"/>
            <a:ext cx="10359736" cy="1943100"/>
          </a:xfrm>
          <a:prstGeom prst="rect">
            <a:avLst/>
          </a:prstGeom>
          <a:solidFill>
            <a:schemeClr val="accent1">
              <a:alpha val="61618"/>
            </a:schemeClr>
          </a:solidFill>
          <a:ln>
            <a:solidFill>
              <a:schemeClr val="accent1">
                <a:shade val="50000"/>
                <a:alpha val="4497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4">
            <a:extLst>
              <a:ext uri="{FF2B5EF4-FFF2-40B4-BE49-F238E27FC236}">
                <a16:creationId xmlns:a16="http://schemas.microsoft.com/office/drawing/2014/main" id="{14DF98EC-5CAD-F248-28EB-67A034E501E2}"/>
              </a:ext>
            </a:extLst>
          </p:cNvPr>
          <p:cNvSpPr>
            <a:spLocks noGrp="1"/>
          </p:cNvSpPr>
          <p:nvPr>
            <p:ph type="title"/>
          </p:nvPr>
        </p:nvSpPr>
        <p:spPr>
          <a:xfrm>
            <a:off x="370608" y="4365625"/>
            <a:ext cx="10515600" cy="1325563"/>
          </a:xfrm>
        </p:spPr>
        <p:txBody>
          <a:bodyPr>
            <a:normAutofit/>
          </a:bodyPr>
          <a:lstStyle/>
          <a:p>
            <a:r>
              <a:rPr lang="en-US" sz="8000" b="1">
                <a:solidFill>
                  <a:schemeClr val="accent4"/>
                </a:solidFill>
                <a:latin typeface="Arial" panose="020B0604020202020204" pitchFamily="34" charset="0"/>
                <a:ea typeface="+mn-ea"/>
                <a:cs typeface="Arial" panose="020B0604020202020204" pitchFamily="34" charset="0"/>
              </a:rPr>
              <a:t>It is overwhelming </a:t>
            </a:r>
            <a:endParaRPr lang="en-CA" sz="8000" b="1">
              <a:solidFill>
                <a:schemeClr val="accent4"/>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62799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 name="Rectangle 1242">
            <a:extLst>
              <a:ext uri="{FF2B5EF4-FFF2-40B4-BE49-F238E27FC236}">
                <a16:creationId xmlns:a16="http://schemas.microsoft.com/office/drawing/2014/main" id="{06392132-1FC8-05D2-D42A-BB63AFFA7726}"/>
              </a:ext>
            </a:extLst>
          </p:cNvPr>
          <p:cNvSpPr/>
          <p:nvPr/>
        </p:nvSpPr>
        <p:spPr>
          <a:xfrm>
            <a:off x="0" y="9649"/>
            <a:ext cx="12192000" cy="6858000"/>
          </a:xfrm>
          <a:prstGeom prst="rect">
            <a:avLst/>
          </a:prstGeom>
          <a:gradFill flip="none" rotWithShape="1">
            <a:gsLst>
              <a:gs pos="10000">
                <a:schemeClr val="bg1">
                  <a:lumMod val="95000"/>
                </a:schemeClr>
              </a:gs>
              <a:gs pos="100000">
                <a:schemeClr val="bg1">
                  <a:lumMod val="85000"/>
                </a:schemeClr>
              </a:gs>
            </a:gsLst>
            <a:lin ang="3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Rectangle: Rounded Corners 6">
            <a:extLst>
              <a:ext uri="{FF2B5EF4-FFF2-40B4-BE49-F238E27FC236}">
                <a16:creationId xmlns:a16="http://schemas.microsoft.com/office/drawing/2014/main" id="{245BCC95-2E1C-DF03-5BF2-284EC22CDA66}"/>
              </a:ext>
            </a:extLst>
          </p:cNvPr>
          <p:cNvSpPr/>
          <p:nvPr/>
        </p:nvSpPr>
        <p:spPr>
          <a:xfrm>
            <a:off x="8887063" y="1274216"/>
            <a:ext cx="1922246"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Media Relations/Comms</a:t>
            </a:r>
          </a:p>
        </p:txBody>
      </p:sp>
      <p:sp>
        <p:nvSpPr>
          <p:cNvPr id="1181" name="Rectangle: Rounded Corners 33">
            <a:extLst>
              <a:ext uri="{FF2B5EF4-FFF2-40B4-BE49-F238E27FC236}">
                <a16:creationId xmlns:a16="http://schemas.microsoft.com/office/drawing/2014/main" id="{A869AB1D-558A-D697-AF2B-EBE10B51A259}"/>
              </a:ext>
            </a:extLst>
          </p:cNvPr>
          <p:cNvSpPr/>
          <p:nvPr/>
        </p:nvSpPr>
        <p:spPr>
          <a:xfrm>
            <a:off x="8920779" y="2420587"/>
            <a:ext cx="1929503"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Operations</a:t>
            </a:r>
          </a:p>
        </p:txBody>
      </p:sp>
      <p:sp>
        <p:nvSpPr>
          <p:cNvPr id="1182" name="Rectangle: Rounded Corners 34">
            <a:extLst>
              <a:ext uri="{FF2B5EF4-FFF2-40B4-BE49-F238E27FC236}">
                <a16:creationId xmlns:a16="http://schemas.microsoft.com/office/drawing/2014/main" id="{3AFB46F3-3293-2696-C957-B2835F7BF82D}"/>
              </a:ext>
            </a:extLst>
          </p:cNvPr>
          <p:cNvSpPr/>
          <p:nvPr/>
        </p:nvSpPr>
        <p:spPr>
          <a:xfrm>
            <a:off x="8920778" y="3573701"/>
            <a:ext cx="1929503"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Other departments</a:t>
            </a:r>
          </a:p>
        </p:txBody>
      </p:sp>
      <p:sp>
        <p:nvSpPr>
          <p:cNvPr id="1183" name="Rectangle: Rounded Corners 35">
            <a:extLst>
              <a:ext uri="{FF2B5EF4-FFF2-40B4-BE49-F238E27FC236}">
                <a16:creationId xmlns:a16="http://schemas.microsoft.com/office/drawing/2014/main" id="{2913A9DF-3870-7524-1EAB-EFF8D8F50C2A}"/>
              </a:ext>
            </a:extLst>
          </p:cNvPr>
          <p:cNvSpPr/>
          <p:nvPr/>
        </p:nvSpPr>
        <p:spPr>
          <a:xfrm>
            <a:off x="8920777" y="4713329"/>
            <a:ext cx="1929503"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Transit Police</a:t>
            </a:r>
          </a:p>
        </p:txBody>
      </p:sp>
      <p:sp>
        <p:nvSpPr>
          <p:cNvPr id="60" name="Rounded Rectangle 59">
            <a:extLst>
              <a:ext uri="{FF2B5EF4-FFF2-40B4-BE49-F238E27FC236}">
                <a16:creationId xmlns:a16="http://schemas.microsoft.com/office/drawing/2014/main" id="{2CE77BF9-88E2-0818-778A-6B2997459C45}"/>
              </a:ext>
            </a:extLst>
          </p:cNvPr>
          <p:cNvSpPr/>
          <p:nvPr/>
        </p:nvSpPr>
        <p:spPr>
          <a:xfrm>
            <a:off x="3138054" y="1010518"/>
            <a:ext cx="1818409" cy="891018"/>
          </a:xfrm>
          <a:prstGeom prst="round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ACE3A2E-4F2C-7F0A-7F18-3540A27F10C7}"/>
              </a:ext>
            </a:extLst>
          </p:cNvPr>
          <p:cNvSpPr txBox="1"/>
          <p:nvPr/>
        </p:nvSpPr>
        <p:spPr>
          <a:xfrm>
            <a:off x="3138055" y="1557089"/>
            <a:ext cx="1818408" cy="307777"/>
          </a:xfrm>
          <a:prstGeom prst="rect">
            <a:avLst/>
          </a:prstGeom>
          <a:noFill/>
        </p:spPr>
        <p:txBody>
          <a:bodyPr wrap="square" rtlCol="0" anchor="ctr">
            <a:spAutoFit/>
          </a:bodyPr>
          <a:lstStyle/>
          <a:p>
            <a:pPr algn="ctr"/>
            <a:r>
              <a:rPr lang="en-US" sz="1400" b="1"/>
              <a:t>Front desk</a:t>
            </a:r>
          </a:p>
        </p:txBody>
      </p:sp>
      <p:sp>
        <p:nvSpPr>
          <p:cNvPr id="1043" name="Rounded Rectangle 1042">
            <a:extLst>
              <a:ext uri="{FF2B5EF4-FFF2-40B4-BE49-F238E27FC236}">
                <a16:creationId xmlns:a16="http://schemas.microsoft.com/office/drawing/2014/main" id="{737019CF-B2B4-E0AF-0007-1EBC65CF00B7}"/>
              </a:ext>
            </a:extLst>
          </p:cNvPr>
          <p:cNvSpPr/>
          <p:nvPr/>
        </p:nvSpPr>
        <p:spPr>
          <a:xfrm>
            <a:off x="3138054" y="2062598"/>
            <a:ext cx="1818409" cy="891018"/>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0D5B343A-ABC1-E766-7E7B-EDE73C723DD6}"/>
              </a:ext>
            </a:extLst>
          </p:cNvPr>
          <p:cNvSpPr txBox="1"/>
          <p:nvPr/>
        </p:nvSpPr>
        <p:spPr>
          <a:xfrm>
            <a:off x="3138055" y="2609170"/>
            <a:ext cx="1818408" cy="307777"/>
          </a:xfrm>
          <a:prstGeom prst="rect">
            <a:avLst/>
          </a:prstGeom>
          <a:noFill/>
        </p:spPr>
        <p:txBody>
          <a:bodyPr wrap="square" rtlCol="0" anchor="ctr">
            <a:spAutoFit/>
          </a:bodyPr>
          <a:lstStyle/>
          <a:p>
            <a:pPr algn="ctr"/>
            <a:r>
              <a:rPr lang="en-US" sz="1400" b="1"/>
              <a:t>Compass Call Centre</a:t>
            </a:r>
          </a:p>
        </p:txBody>
      </p:sp>
      <p:sp>
        <p:nvSpPr>
          <p:cNvPr id="1046" name="Rounded Rectangle 1045">
            <a:extLst>
              <a:ext uri="{FF2B5EF4-FFF2-40B4-BE49-F238E27FC236}">
                <a16:creationId xmlns:a16="http://schemas.microsoft.com/office/drawing/2014/main" id="{8ACE4C1C-5D1E-0886-C063-661BF37E2863}"/>
              </a:ext>
            </a:extLst>
          </p:cNvPr>
          <p:cNvSpPr/>
          <p:nvPr/>
        </p:nvSpPr>
        <p:spPr>
          <a:xfrm>
            <a:off x="3138054" y="3114678"/>
            <a:ext cx="1818409" cy="891018"/>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63ADDFB9-63C6-C95B-12AB-EF8D51EDF523}"/>
              </a:ext>
            </a:extLst>
          </p:cNvPr>
          <p:cNvSpPr txBox="1"/>
          <p:nvPr/>
        </p:nvSpPr>
        <p:spPr>
          <a:xfrm>
            <a:off x="3138055" y="3661249"/>
            <a:ext cx="1818408" cy="307777"/>
          </a:xfrm>
          <a:prstGeom prst="rect">
            <a:avLst/>
          </a:prstGeom>
          <a:noFill/>
        </p:spPr>
        <p:txBody>
          <a:bodyPr wrap="square" rtlCol="0" anchor="ctr">
            <a:spAutoFit/>
          </a:bodyPr>
          <a:lstStyle/>
          <a:p>
            <a:pPr algn="ctr"/>
            <a:r>
              <a:rPr lang="en-US" sz="1400" b="1"/>
              <a:t>CI Call Centre</a:t>
            </a:r>
          </a:p>
        </p:txBody>
      </p:sp>
      <p:sp>
        <p:nvSpPr>
          <p:cNvPr id="1050" name="Rounded Rectangle 1049">
            <a:extLst>
              <a:ext uri="{FF2B5EF4-FFF2-40B4-BE49-F238E27FC236}">
                <a16:creationId xmlns:a16="http://schemas.microsoft.com/office/drawing/2014/main" id="{F1382A46-33EB-F4E6-A67C-EB46AE47B441}"/>
              </a:ext>
            </a:extLst>
          </p:cNvPr>
          <p:cNvSpPr/>
          <p:nvPr/>
        </p:nvSpPr>
        <p:spPr>
          <a:xfrm>
            <a:off x="3138054" y="4166758"/>
            <a:ext cx="1818409" cy="891018"/>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TextBox 1050">
            <a:extLst>
              <a:ext uri="{FF2B5EF4-FFF2-40B4-BE49-F238E27FC236}">
                <a16:creationId xmlns:a16="http://schemas.microsoft.com/office/drawing/2014/main" id="{B5D1247A-76CA-7235-1E4B-DFE36A32F88B}"/>
              </a:ext>
            </a:extLst>
          </p:cNvPr>
          <p:cNvSpPr txBox="1"/>
          <p:nvPr/>
        </p:nvSpPr>
        <p:spPr>
          <a:xfrm>
            <a:off x="3138055" y="4713329"/>
            <a:ext cx="1818408" cy="307777"/>
          </a:xfrm>
          <a:prstGeom prst="rect">
            <a:avLst/>
          </a:prstGeom>
          <a:noFill/>
        </p:spPr>
        <p:txBody>
          <a:bodyPr wrap="square" rtlCol="0" anchor="ctr">
            <a:spAutoFit/>
          </a:bodyPr>
          <a:lstStyle/>
          <a:p>
            <a:pPr algn="ctr"/>
            <a:r>
              <a:rPr lang="en-US" sz="1400" b="1"/>
              <a:t>Website</a:t>
            </a:r>
          </a:p>
        </p:txBody>
      </p:sp>
      <p:sp>
        <p:nvSpPr>
          <p:cNvPr id="1053" name="Rounded Rectangle 1052">
            <a:extLst>
              <a:ext uri="{FF2B5EF4-FFF2-40B4-BE49-F238E27FC236}">
                <a16:creationId xmlns:a16="http://schemas.microsoft.com/office/drawing/2014/main" id="{3AE1425C-1735-875E-0B69-433B5A44F400}"/>
              </a:ext>
            </a:extLst>
          </p:cNvPr>
          <p:cNvSpPr/>
          <p:nvPr/>
        </p:nvSpPr>
        <p:spPr>
          <a:xfrm>
            <a:off x="3138054" y="5218837"/>
            <a:ext cx="1818409" cy="891018"/>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6AB9C31E-C7DC-5049-4CE5-A4B37D92A203}"/>
              </a:ext>
            </a:extLst>
          </p:cNvPr>
          <p:cNvSpPr txBox="1"/>
          <p:nvPr/>
        </p:nvSpPr>
        <p:spPr>
          <a:xfrm>
            <a:off x="3138055" y="5765408"/>
            <a:ext cx="1818408" cy="307777"/>
          </a:xfrm>
          <a:prstGeom prst="rect">
            <a:avLst/>
          </a:prstGeom>
          <a:noFill/>
        </p:spPr>
        <p:txBody>
          <a:bodyPr wrap="square" rtlCol="0" anchor="ctr">
            <a:spAutoFit/>
          </a:bodyPr>
          <a:lstStyle/>
          <a:p>
            <a:pPr algn="ctr"/>
            <a:r>
              <a:rPr lang="en-US" sz="1400" b="1"/>
              <a:t>Social Media</a:t>
            </a:r>
          </a:p>
        </p:txBody>
      </p:sp>
      <p:pic>
        <p:nvPicPr>
          <p:cNvPr id="1057" name="Picture 2" descr="Free Twitter Logo SVG, PNG Icon, Symbol. Download Image.">
            <a:extLst>
              <a:ext uri="{FF2B5EF4-FFF2-40B4-BE49-F238E27FC236}">
                <a16:creationId xmlns:a16="http://schemas.microsoft.com/office/drawing/2014/main" id="{58224D3F-F878-8714-2024-0C2D9CABD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0790" y="5311055"/>
            <a:ext cx="453484" cy="45348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4" descr="Facebook - Free social icons">
            <a:extLst>
              <a:ext uri="{FF2B5EF4-FFF2-40B4-BE49-F238E27FC236}">
                <a16:creationId xmlns:a16="http://schemas.microsoft.com/office/drawing/2014/main" id="{31195BC8-A3F6-F90C-3728-638204441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918" y="5333059"/>
            <a:ext cx="409476" cy="409476"/>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6" descr="Sociale, media, instagram Pictogram in Social Media Applications">
            <a:extLst>
              <a:ext uri="{FF2B5EF4-FFF2-40B4-BE49-F238E27FC236}">
                <a16:creationId xmlns:a16="http://schemas.microsoft.com/office/drawing/2014/main" id="{659A0CCC-F788-FB2E-25AF-855C41C09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3039" y="5332587"/>
            <a:ext cx="410420" cy="410420"/>
          </a:xfrm>
          <a:prstGeom prst="rect">
            <a:avLst/>
          </a:prstGeom>
          <a:noFill/>
          <a:extLst>
            <a:ext uri="{909E8E84-426E-40DD-AFC4-6F175D3DCCD1}">
              <a14:hiddenFill xmlns:a14="http://schemas.microsoft.com/office/drawing/2010/main">
                <a:solidFill>
                  <a:srgbClr val="FFFFFF"/>
                </a:solidFill>
              </a14:hiddenFill>
            </a:ext>
          </a:extLst>
        </p:spPr>
      </p:pic>
      <p:pic>
        <p:nvPicPr>
          <p:cNvPr id="1061" name="Graphic 1060">
            <a:extLst>
              <a:ext uri="{FF2B5EF4-FFF2-40B4-BE49-F238E27FC236}">
                <a16:creationId xmlns:a16="http://schemas.microsoft.com/office/drawing/2014/main" id="{052E6CB0-0B5A-74F1-50FB-D566E030ED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13258" y="4281597"/>
            <a:ext cx="468000" cy="468000"/>
          </a:xfrm>
          <a:prstGeom prst="rect">
            <a:avLst/>
          </a:prstGeom>
        </p:spPr>
      </p:pic>
      <p:pic>
        <p:nvPicPr>
          <p:cNvPr id="1064" name="Graphic 1063">
            <a:extLst>
              <a:ext uri="{FF2B5EF4-FFF2-40B4-BE49-F238E27FC236}">
                <a16:creationId xmlns:a16="http://schemas.microsoft.com/office/drawing/2014/main" id="{FCFF6F4B-4775-342E-1184-7B97C7DC8C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13258" y="3211383"/>
            <a:ext cx="468000" cy="468000"/>
          </a:xfrm>
          <a:prstGeom prst="rect">
            <a:avLst/>
          </a:prstGeom>
        </p:spPr>
      </p:pic>
      <p:pic>
        <p:nvPicPr>
          <p:cNvPr id="1072" name="Graphic 1071">
            <a:extLst>
              <a:ext uri="{FF2B5EF4-FFF2-40B4-BE49-F238E27FC236}">
                <a16:creationId xmlns:a16="http://schemas.microsoft.com/office/drawing/2014/main" id="{7A938FB6-A4D4-39C8-0C3A-4508647C81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13258" y="2159304"/>
            <a:ext cx="468000" cy="468000"/>
          </a:xfrm>
          <a:prstGeom prst="rect">
            <a:avLst/>
          </a:prstGeom>
        </p:spPr>
      </p:pic>
      <p:pic>
        <p:nvPicPr>
          <p:cNvPr id="1075" name="Graphic 1074">
            <a:extLst>
              <a:ext uri="{FF2B5EF4-FFF2-40B4-BE49-F238E27FC236}">
                <a16:creationId xmlns:a16="http://schemas.microsoft.com/office/drawing/2014/main" id="{EAAA6821-8F29-9D88-6503-57A4DD5D0E9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13258" y="1107867"/>
            <a:ext cx="468000" cy="468000"/>
          </a:xfrm>
          <a:prstGeom prst="rect">
            <a:avLst/>
          </a:prstGeom>
        </p:spPr>
      </p:pic>
      <p:cxnSp>
        <p:nvCxnSpPr>
          <p:cNvPr id="1078" name="Straight Arrow Connector 1077">
            <a:extLst>
              <a:ext uri="{FF2B5EF4-FFF2-40B4-BE49-F238E27FC236}">
                <a16:creationId xmlns:a16="http://schemas.microsoft.com/office/drawing/2014/main" id="{86E957B8-AB87-8FFF-F586-06B2D805AA77}"/>
              </a:ext>
            </a:extLst>
          </p:cNvPr>
          <p:cNvCxnSpPr>
            <a:cxnSpLocks/>
            <a:stCxn id="42" idx="7"/>
            <a:endCxn id="60" idx="1"/>
          </p:cNvCxnSpPr>
          <p:nvPr/>
        </p:nvCxnSpPr>
        <p:spPr>
          <a:xfrm flipV="1">
            <a:off x="1999632" y="1456027"/>
            <a:ext cx="1138422" cy="8734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81" name="Straight Arrow Connector 1080">
            <a:extLst>
              <a:ext uri="{FF2B5EF4-FFF2-40B4-BE49-F238E27FC236}">
                <a16:creationId xmlns:a16="http://schemas.microsoft.com/office/drawing/2014/main" id="{0AE155FE-831B-39BB-4906-D2A8D748C2EB}"/>
              </a:ext>
            </a:extLst>
          </p:cNvPr>
          <p:cNvCxnSpPr>
            <a:cxnSpLocks/>
            <a:endCxn id="1043" idx="1"/>
          </p:cNvCxnSpPr>
          <p:nvPr/>
        </p:nvCxnSpPr>
        <p:spPr>
          <a:xfrm flipV="1">
            <a:off x="1897814" y="2508107"/>
            <a:ext cx="1240240" cy="44550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85" name="Straight Arrow Connector 1084">
            <a:extLst>
              <a:ext uri="{FF2B5EF4-FFF2-40B4-BE49-F238E27FC236}">
                <a16:creationId xmlns:a16="http://schemas.microsoft.com/office/drawing/2014/main" id="{84B9401C-BE57-A33C-7E0C-428D0565DF97}"/>
              </a:ext>
            </a:extLst>
          </p:cNvPr>
          <p:cNvCxnSpPr>
            <a:cxnSpLocks/>
            <a:endCxn id="1046" idx="1"/>
          </p:cNvCxnSpPr>
          <p:nvPr/>
        </p:nvCxnSpPr>
        <p:spPr>
          <a:xfrm>
            <a:off x="2145721" y="3560186"/>
            <a:ext cx="99233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92" name="Straight Arrow Connector 1091">
            <a:extLst>
              <a:ext uri="{FF2B5EF4-FFF2-40B4-BE49-F238E27FC236}">
                <a16:creationId xmlns:a16="http://schemas.microsoft.com/office/drawing/2014/main" id="{6DA13542-FA30-A606-7268-A321D581D9CC}"/>
              </a:ext>
            </a:extLst>
          </p:cNvPr>
          <p:cNvCxnSpPr>
            <a:cxnSpLocks/>
            <a:stCxn id="42" idx="5"/>
            <a:endCxn id="1053" idx="1"/>
          </p:cNvCxnSpPr>
          <p:nvPr/>
        </p:nvCxnSpPr>
        <p:spPr>
          <a:xfrm>
            <a:off x="1999632" y="4790890"/>
            <a:ext cx="1138422" cy="8734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96" name="Straight Arrow Connector 1095">
            <a:extLst>
              <a:ext uri="{FF2B5EF4-FFF2-40B4-BE49-F238E27FC236}">
                <a16:creationId xmlns:a16="http://schemas.microsoft.com/office/drawing/2014/main" id="{015EB82C-C9E6-345E-939A-A63EB0C48A74}"/>
              </a:ext>
            </a:extLst>
          </p:cNvPr>
          <p:cNvCxnSpPr>
            <a:cxnSpLocks/>
            <a:endCxn id="1050" idx="1"/>
          </p:cNvCxnSpPr>
          <p:nvPr/>
        </p:nvCxnSpPr>
        <p:spPr>
          <a:xfrm>
            <a:off x="1890834" y="4257988"/>
            <a:ext cx="1247220" cy="35427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AC010CA1-9E8A-8F8D-D415-087A6CAD8BD3}"/>
              </a:ext>
            </a:extLst>
          </p:cNvPr>
          <p:cNvSpPr/>
          <p:nvPr/>
        </p:nvSpPr>
        <p:spPr>
          <a:xfrm>
            <a:off x="-971550" y="1819708"/>
            <a:ext cx="3480956" cy="3480956"/>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TextBox 1133">
            <a:extLst>
              <a:ext uri="{FF2B5EF4-FFF2-40B4-BE49-F238E27FC236}">
                <a16:creationId xmlns:a16="http://schemas.microsoft.com/office/drawing/2014/main" id="{612BBB14-CBE2-5E3B-EF57-73171AD76C19}"/>
              </a:ext>
            </a:extLst>
          </p:cNvPr>
          <p:cNvSpPr txBox="1"/>
          <p:nvPr/>
        </p:nvSpPr>
        <p:spPr>
          <a:xfrm>
            <a:off x="113992" y="4442500"/>
            <a:ext cx="1818408" cy="307777"/>
          </a:xfrm>
          <a:prstGeom prst="rect">
            <a:avLst/>
          </a:prstGeom>
          <a:noFill/>
        </p:spPr>
        <p:txBody>
          <a:bodyPr wrap="square" rtlCol="0" anchor="ctr">
            <a:spAutoFit/>
          </a:bodyPr>
          <a:lstStyle/>
          <a:p>
            <a:pPr algn="ctr"/>
            <a:r>
              <a:rPr lang="en-US" sz="1400" b="1"/>
              <a:t>Metro Vancouver</a:t>
            </a:r>
          </a:p>
        </p:txBody>
      </p:sp>
      <p:sp>
        <p:nvSpPr>
          <p:cNvPr id="1128" name="Rectangle: Rounded Corners 4">
            <a:extLst>
              <a:ext uri="{FF2B5EF4-FFF2-40B4-BE49-F238E27FC236}">
                <a16:creationId xmlns:a16="http://schemas.microsoft.com/office/drawing/2014/main" id="{F2EEFED0-EDA7-6F67-530A-5CC5F909A3F3}"/>
              </a:ext>
            </a:extLst>
          </p:cNvPr>
          <p:cNvSpPr/>
          <p:nvPr/>
        </p:nvSpPr>
        <p:spPr>
          <a:xfrm>
            <a:off x="6180810" y="2803650"/>
            <a:ext cx="1863949" cy="1382880"/>
          </a:xfrm>
          <a:prstGeom prst="roundRect">
            <a:avLst/>
          </a:prstGeom>
          <a:solidFill>
            <a:schemeClr val="bg1"/>
          </a:solidFill>
          <a:ln w="28575">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a:cs typeface="Calibri"/>
              </a:rPr>
              <a:t>Customer Information Services</a:t>
            </a:r>
            <a:endParaRPr lang="en-US" b="1"/>
          </a:p>
        </p:txBody>
      </p:sp>
      <p:cxnSp>
        <p:nvCxnSpPr>
          <p:cNvPr id="2" name="Curved Connector 1">
            <a:extLst>
              <a:ext uri="{FF2B5EF4-FFF2-40B4-BE49-F238E27FC236}">
                <a16:creationId xmlns:a16="http://schemas.microsoft.com/office/drawing/2014/main" id="{60AC09CA-2343-80C9-83AC-9F99C62A49E4}"/>
              </a:ext>
            </a:extLst>
          </p:cNvPr>
          <p:cNvCxnSpPr>
            <a:cxnSpLocks/>
          </p:cNvCxnSpPr>
          <p:nvPr/>
        </p:nvCxnSpPr>
        <p:spPr>
          <a:xfrm flipV="1">
            <a:off x="4956463" y="3495090"/>
            <a:ext cx="1224347" cy="2169256"/>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 name="Curved Connector 2">
            <a:extLst>
              <a:ext uri="{FF2B5EF4-FFF2-40B4-BE49-F238E27FC236}">
                <a16:creationId xmlns:a16="http://schemas.microsoft.com/office/drawing/2014/main" id="{77356FFE-9F89-C9DA-1A0B-EE393F77D810}"/>
              </a:ext>
            </a:extLst>
          </p:cNvPr>
          <p:cNvCxnSpPr>
            <a:cxnSpLocks/>
          </p:cNvCxnSpPr>
          <p:nvPr/>
        </p:nvCxnSpPr>
        <p:spPr>
          <a:xfrm flipV="1">
            <a:off x="4956463" y="3495090"/>
            <a:ext cx="1224347" cy="1117177"/>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a:extLst>
              <a:ext uri="{FF2B5EF4-FFF2-40B4-BE49-F238E27FC236}">
                <a16:creationId xmlns:a16="http://schemas.microsoft.com/office/drawing/2014/main" id="{E40D77C4-F916-0026-67EB-A2609729558A}"/>
              </a:ext>
            </a:extLst>
          </p:cNvPr>
          <p:cNvCxnSpPr>
            <a:cxnSpLocks/>
          </p:cNvCxnSpPr>
          <p:nvPr/>
        </p:nvCxnSpPr>
        <p:spPr>
          <a:xfrm>
            <a:off x="4956463" y="2508107"/>
            <a:ext cx="1224347" cy="986983"/>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FD998A14-E741-B21B-693C-C1317B263CAF}"/>
              </a:ext>
            </a:extLst>
          </p:cNvPr>
          <p:cNvCxnSpPr>
            <a:cxnSpLocks/>
            <a:stCxn id="60" idx="3"/>
            <a:endCxn id="1128" idx="1"/>
          </p:cNvCxnSpPr>
          <p:nvPr/>
        </p:nvCxnSpPr>
        <p:spPr>
          <a:xfrm>
            <a:off x="4956463" y="1456027"/>
            <a:ext cx="1224347" cy="2039063"/>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02C776B3-5A86-F5D0-E24F-44F9C05BE64B}"/>
              </a:ext>
            </a:extLst>
          </p:cNvPr>
          <p:cNvCxnSpPr>
            <a:cxnSpLocks/>
            <a:stCxn id="1128" idx="3"/>
            <a:endCxn id="1180" idx="1"/>
          </p:cNvCxnSpPr>
          <p:nvPr/>
        </p:nvCxnSpPr>
        <p:spPr>
          <a:xfrm flipV="1">
            <a:off x="8044759" y="1699048"/>
            <a:ext cx="842304" cy="1796042"/>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FBD2B113-1937-6330-B6C6-B93326444E64}"/>
              </a:ext>
            </a:extLst>
          </p:cNvPr>
          <p:cNvCxnSpPr>
            <a:cxnSpLocks/>
            <a:stCxn id="1128" idx="3"/>
            <a:endCxn id="1181" idx="1"/>
          </p:cNvCxnSpPr>
          <p:nvPr/>
        </p:nvCxnSpPr>
        <p:spPr>
          <a:xfrm flipV="1">
            <a:off x="8044759" y="2845419"/>
            <a:ext cx="876020" cy="649671"/>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0013EF3D-AF86-DD33-D041-FEAABDDE1ACD}"/>
              </a:ext>
            </a:extLst>
          </p:cNvPr>
          <p:cNvCxnSpPr>
            <a:cxnSpLocks/>
            <a:stCxn id="1128" idx="3"/>
            <a:endCxn id="1182" idx="1"/>
          </p:cNvCxnSpPr>
          <p:nvPr/>
        </p:nvCxnSpPr>
        <p:spPr>
          <a:xfrm>
            <a:off x="8044759" y="3495090"/>
            <a:ext cx="876019" cy="503443"/>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5093C704-EB88-5EE9-FEF6-AC0122787ACE}"/>
              </a:ext>
            </a:extLst>
          </p:cNvPr>
          <p:cNvCxnSpPr>
            <a:cxnSpLocks/>
            <a:stCxn id="1128" idx="3"/>
            <a:endCxn id="1183" idx="1"/>
          </p:cNvCxnSpPr>
          <p:nvPr/>
        </p:nvCxnSpPr>
        <p:spPr>
          <a:xfrm>
            <a:off x="8044759" y="3495090"/>
            <a:ext cx="876018" cy="1643071"/>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F758278-82C8-0297-C92E-61B97CE09E7F}"/>
              </a:ext>
            </a:extLst>
          </p:cNvPr>
          <p:cNvCxnSpPr>
            <a:cxnSpLocks/>
            <a:endCxn id="1128" idx="1"/>
          </p:cNvCxnSpPr>
          <p:nvPr/>
        </p:nvCxnSpPr>
        <p:spPr>
          <a:xfrm>
            <a:off x="4956463" y="3495090"/>
            <a:ext cx="1224347"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 name="Rounded Rectangular Callout 3">
            <a:extLst>
              <a:ext uri="{FF2B5EF4-FFF2-40B4-BE49-F238E27FC236}">
                <a16:creationId xmlns:a16="http://schemas.microsoft.com/office/drawing/2014/main" id="{3FFC2224-8AED-5622-3856-076B3C7B8B21}"/>
              </a:ext>
            </a:extLst>
          </p:cNvPr>
          <p:cNvSpPr/>
          <p:nvPr/>
        </p:nvSpPr>
        <p:spPr>
          <a:xfrm>
            <a:off x="5379171" y="614065"/>
            <a:ext cx="2244436" cy="1361209"/>
          </a:xfrm>
          <a:prstGeom prst="wedgeRoundRectCallout">
            <a:avLst>
              <a:gd name="adj1" fmla="val -62963"/>
              <a:gd name="adj2" fmla="val 1975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355F"/>
                </a:solidFill>
              </a:rPr>
              <a:t>Speed-up search; multilanguage support</a:t>
            </a:r>
          </a:p>
        </p:txBody>
      </p:sp>
      <p:pic>
        <p:nvPicPr>
          <p:cNvPr id="5" name="Picture 2" descr="What we learned about how you rode transit in 2022 - The Buzzer blog">
            <a:extLst>
              <a:ext uri="{FF2B5EF4-FFF2-40B4-BE49-F238E27FC236}">
                <a16:creationId xmlns:a16="http://schemas.microsoft.com/office/drawing/2014/main" id="{305F3330-29BC-E459-6BFF-327797FECAB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0748" r="34293"/>
          <a:stretch/>
        </p:blipFill>
        <p:spPr bwMode="auto">
          <a:xfrm>
            <a:off x="-945134" y="1787430"/>
            <a:ext cx="3517721" cy="360031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589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 name="Rectangle 1242">
            <a:extLst>
              <a:ext uri="{FF2B5EF4-FFF2-40B4-BE49-F238E27FC236}">
                <a16:creationId xmlns:a16="http://schemas.microsoft.com/office/drawing/2014/main" id="{06392132-1FC8-05D2-D42A-BB63AFFA7726}"/>
              </a:ext>
            </a:extLst>
          </p:cNvPr>
          <p:cNvSpPr/>
          <p:nvPr/>
        </p:nvSpPr>
        <p:spPr>
          <a:xfrm>
            <a:off x="0" y="9649"/>
            <a:ext cx="12192000" cy="6858000"/>
          </a:xfrm>
          <a:prstGeom prst="rect">
            <a:avLst/>
          </a:prstGeom>
          <a:gradFill flip="none" rotWithShape="1">
            <a:gsLst>
              <a:gs pos="10000">
                <a:schemeClr val="bg1">
                  <a:lumMod val="95000"/>
                </a:schemeClr>
              </a:gs>
              <a:gs pos="100000">
                <a:schemeClr val="bg1">
                  <a:lumMod val="85000"/>
                </a:schemeClr>
              </a:gs>
            </a:gsLst>
            <a:lin ang="3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Rectangle: Rounded Corners 6">
            <a:extLst>
              <a:ext uri="{FF2B5EF4-FFF2-40B4-BE49-F238E27FC236}">
                <a16:creationId xmlns:a16="http://schemas.microsoft.com/office/drawing/2014/main" id="{245BCC95-2E1C-DF03-5BF2-284EC22CDA66}"/>
              </a:ext>
            </a:extLst>
          </p:cNvPr>
          <p:cNvSpPr/>
          <p:nvPr/>
        </p:nvSpPr>
        <p:spPr>
          <a:xfrm>
            <a:off x="8887063" y="1274216"/>
            <a:ext cx="1922246"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Media Relations/Comms</a:t>
            </a:r>
          </a:p>
        </p:txBody>
      </p:sp>
      <p:sp>
        <p:nvSpPr>
          <p:cNvPr id="1181" name="Rectangle: Rounded Corners 33">
            <a:extLst>
              <a:ext uri="{FF2B5EF4-FFF2-40B4-BE49-F238E27FC236}">
                <a16:creationId xmlns:a16="http://schemas.microsoft.com/office/drawing/2014/main" id="{A869AB1D-558A-D697-AF2B-EBE10B51A259}"/>
              </a:ext>
            </a:extLst>
          </p:cNvPr>
          <p:cNvSpPr/>
          <p:nvPr/>
        </p:nvSpPr>
        <p:spPr>
          <a:xfrm>
            <a:off x="8920779" y="2420587"/>
            <a:ext cx="1929503"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Operations</a:t>
            </a:r>
          </a:p>
        </p:txBody>
      </p:sp>
      <p:sp>
        <p:nvSpPr>
          <p:cNvPr id="1182" name="Rectangle: Rounded Corners 34">
            <a:extLst>
              <a:ext uri="{FF2B5EF4-FFF2-40B4-BE49-F238E27FC236}">
                <a16:creationId xmlns:a16="http://schemas.microsoft.com/office/drawing/2014/main" id="{3AFB46F3-3293-2696-C957-B2835F7BF82D}"/>
              </a:ext>
            </a:extLst>
          </p:cNvPr>
          <p:cNvSpPr/>
          <p:nvPr/>
        </p:nvSpPr>
        <p:spPr>
          <a:xfrm>
            <a:off x="8920778" y="3573701"/>
            <a:ext cx="1929503"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Other departments</a:t>
            </a:r>
          </a:p>
        </p:txBody>
      </p:sp>
      <p:sp>
        <p:nvSpPr>
          <p:cNvPr id="1183" name="Rectangle: Rounded Corners 35">
            <a:extLst>
              <a:ext uri="{FF2B5EF4-FFF2-40B4-BE49-F238E27FC236}">
                <a16:creationId xmlns:a16="http://schemas.microsoft.com/office/drawing/2014/main" id="{2913A9DF-3870-7524-1EAB-EFF8D8F50C2A}"/>
              </a:ext>
            </a:extLst>
          </p:cNvPr>
          <p:cNvSpPr/>
          <p:nvPr/>
        </p:nvSpPr>
        <p:spPr>
          <a:xfrm>
            <a:off x="8920777" y="4713329"/>
            <a:ext cx="1929503"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Transit Police</a:t>
            </a:r>
          </a:p>
        </p:txBody>
      </p:sp>
      <p:sp>
        <p:nvSpPr>
          <p:cNvPr id="60" name="Rounded Rectangle 59">
            <a:extLst>
              <a:ext uri="{FF2B5EF4-FFF2-40B4-BE49-F238E27FC236}">
                <a16:creationId xmlns:a16="http://schemas.microsoft.com/office/drawing/2014/main" id="{2CE77BF9-88E2-0818-778A-6B2997459C45}"/>
              </a:ext>
            </a:extLst>
          </p:cNvPr>
          <p:cNvSpPr/>
          <p:nvPr/>
        </p:nvSpPr>
        <p:spPr>
          <a:xfrm>
            <a:off x="3138054" y="1010518"/>
            <a:ext cx="1818409" cy="891018"/>
          </a:xfrm>
          <a:prstGeom prst="round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ACE3A2E-4F2C-7F0A-7F18-3540A27F10C7}"/>
              </a:ext>
            </a:extLst>
          </p:cNvPr>
          <p:cNvSpPr txBox="1"/>
          <p:nvPr/>
        </p:nvSpPr>
        <p:spPr>
          <a:xfrm>
            <a:off x="3138055" y="1557089"/>
            <a:ext cx="1818408" cy="307777"/>
          </a:xfrm>
          <a:prstGeom prst="rect">
            <a:avLst/>
          </a:prstGeom>
          <a:noFill/>
        </p:spPr>
        <p:txBody>
          <a:bodyPr wrap="square" rtlCol="0" anchor="ctr">
            <a:spAutoFit/>
          </a:bodyPr>
          <a:lstStyle/>
          <a:p>
            <a:pPr algn="ctr"/>
            <a:r>
              <a:rPr lang="en-US" sz="1400" b="1"/>
              <a:t>Front desk</a:t>
            </a:r>
          </a:p>
        </p:txBody>
      </p:sp>
      <p:sp>
        <p:nvSpPr>
          <p:cNvPr id="1043" name="Rounded Rectangle 1042">
            <a:extLst>
              <a:ext uri="{FF2B5EF4-FFF2-40B4-BE49-F238E27FC236}">
                <a16:creationId xmlns:a16="http://schemas.microsoft.com/office/drawing/2014/main" id="{737019CF-B2B4-E0AF-0007-1EBC65CF00B7}"/>
              </a:ext>
            </a:extLst>
          </p:cNvPr>
          <p:cNvSpPr/>
          <p:nvPr/>
        </p:nvSpPr>
        <p:spPr>
          <a:xfrm>
            <a:off x="3138054" y="2062598"/>
            <a:ext cx="1818409" cy="891018"/>
          </a:xfrm>
          <a:prstGeom prst="round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0D5B343A-ABC1-E766-7E7B-EDE73C723DD6}"/>
              </a:ext>
            </a:extLst>
          </p:cNvPr>
          <p:cNvSpPr txBox="1"/>
          <p:nvPr/>
        </p:nvSpPr>
        <p:spPr>
          <a:xfrm>
            <a:off x="3138055" y="2609170"/>
            <a:ext cx="1818408" cy="307777"/>
          </a:xfrm>
          <a:prstGeom prst="rect">
            <a:avLst/>
          </a:prstGeom>
          <a:noFill/>
        </p:spPr>
        <p:txBody>
          <a:bodyPr wrap="square" rtlCol="0" anchor="ctr">
            <a:spAutoFit/>
          </a:bodyPr>
          <a:lstStyle/>
          <a:p>
            <a:pPr algn="ctr"/>
            <a:r>
              <a:rPr lang="en-US" sz="1400" b="1"/>
              <a:t>Compass Call Centre</a:t>
            </a:r>
          </a:p>
        </p:txBody>
      </p:sp>
      <p:sp>
        <p:nvSpPr>
          <p:cNvPr id="1046" name="Rounded Rectangle 1045">
            <a:extLst>
              <a:ext uri="{FF2B5EF4-FFF2-40B4-BE49-F238E27FC236}">
                <a16:creationId xmlns:a16="http://schemas.microsoft.com/office/drawing/2014/main" id="{8ACE4C1C-5D1E-0886-C063-661BF37E2863}"/>
              </a:ext>
            </a:extLst>
          </p:cNvPr>
          <p:cNvSpPr/>
          <p:nvPr/>
        </p:nvSpPr>
        <p:spPr>
          <a:xfrm>
            <a:off x="3138054" y="3114678"/>
            <a:ext cx="1818409" cy="891018"/>
          </a:xfrm>
          <a:prstGeom prst="round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63ADDFB9-63C6-C95B-12AB-EF8D51EDF523}"/>
              </a:ext>
            </a:extLst>
          </p:cNvPr>
          <p:cNvSpPr txBox="1"/>
          <p:nvPr/>
        </p:nvSpPr>
        <p:spPr>
          <a:xfrm>
            <a:off x="3138055" y="3661249"/>
            <a:ext cx="1818408" cy="307777"/>
          </a:xfrm>
          <a:prstGeom prst="rect">
            <a:avLst/>
          </a:prstGeom>
          <a:noFill/>
        </p:spPr>
        <p:txBody>
          <a:bodyPr wrap="square" rtlCol="0" anchor="ctr">
            <a:spAutoFit/>
          </a:bodyPr>
          <a:lstStyle/>
          <a:p>
            <a:pPr algn="ctr"/>
            <a:r>
              <a:rPr lang="en-US" sz="1400" b="1"/>
              <a:t>CI Call Centre</a:t>
            </a:r>
          </a:p>
        </p:txBody>
      </p:sp>
      <p:sp>
        <p:nvSpPr>
          <p:cNvPr id="1050" name="Rounded Rectangle 1049">
            <a:extLst>
              <a:ext uri="{FF2B5EF4-FFF2-40B4-BE49-F238E27FC236}">
                <a16:creationId xmlns:a16="http://schemas.microsoft.com/office/drawing/2014/main" id="{F1382A46-33EB-F4E6-A67C-EB46AE47B441}"/>
              </a:ext>
            </a:extLst>
          </p:cNvPr>
          <p:cNvSpPr/>
          <p:nvPr/>
        </p:nvSpPr>
        <p:spPr>
          <a:xfrm>
            <a:off x="3138054" y="4166758"/>
            <a:ext cx="1818409" cy="891018"/>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TextBox 1050">
            <a:extLst>
              <a:ext uri="{FF2B5EF4-FFF2-40B4-BE49-F238E27FC236}">
                <a16:creationId xmlns:a16="http://schemas.microsoft.com/office/drawing/2014/main" id="{B5D1247A-76CA-7235-1E4B-DFE36A32F88B}"/>
              </a:ext>
            </a:extLst>
          </p:cNvPr>
          <p:cNvSpPr txBox="1"/>
          <p:nvPr/>
        </p:nvSpPr>
        <p:spPr>
          <a:xfrm>
            <a:off x="3138055" y="4713329"/>
            <a:ext cx="1818408" cy="307777"/>
          </a:xfrm>
          <a:prstGeom prst="rect">
            <a:avLst/>
          </a:prstGeom>
          <a:noFill/>
        </p:spPr>
        <p:txBody>
          <a:bodyPr wrap="square" rtlCol="0" anchor="ctr">
            <a:spAutoFit/>
          </a:bodyPr>
          <a:lstStyle/>
          <a:p>
            <a:pPr algn="ctr"/>
            <a:r>
              <a:rPr lang="en-US" sz="1400" b="1"/>
              <a:t>Website</a:t>
            </a:r>
          </a:p>
        </p:txBody>
      </p:sp>
      <p:sp>
        <p:nvSpPr>
          <p:cNvPr id="1053" name="Rounded Rectangle 1052">
            <a:extLst>
              <a:ext uri="{FF2B5EF4-FFF2-40B4-BE49-F238E27FC236}">
                <a16:creationId xmlns:a16="http://schemas.microsoft.com/office/drawing/2014/main" id="{3AE1425C-1735-875E-0B69-433B5A44F400}"/>
              </a:ext>
            </a:extLst>
          </p:cNvPr>
          <p:cNvSpPr/>
          <p:nvPr/>
        </p:nvSpPr>
        <p:spPr>
          <a:xfrm>
            <a:off x="3138054" y="5218837"/>
            <a:ext cx="1818409" cy="891018"/>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6AB9C31E-C7DC-5049-4CE5-A4B37D92A203}"/>
              </a:ext>
            </a:extLst>
          </p:cNvPr>
          <p:cNvSpPr txBox="1"/>
          <p:nvPr/>
        </p:nvSpPr>
        <p:spPr>
          <a:xfrm>
            <a:off x="3138055" y="5765408"/>
            <a:ext cx="1818408" cy="307777"/>
          </a:xfrm>
          <a:prstGeom prst="rect">
            <a:avLst/>
          </a:prstGeom>
          <a:noFill/>
        </p:spPr>
        <p:txBody>
          <a:bodyPr wrap="square" rtlCol="0" anchor="ctr">
            <a:spAutoFit/>
          </a:bodyPr>
          <a:lstStyle/>
          <a:p>
            <a:pPr algn="ctr"/>
            <a:r>
              <a:rPr lang="en-US" sz="1400" b="1"/>
              <a:t>Social Media</a:t>
            </a:r>
          </a:p>
        </p:txBody>
      </p:sp>
      <p:pic>
        <p:nvPicPr>
          <p:cNvPr id="1057" name="Picture 2" descr="Free Twitter Logo SVG, PNG Icon, Symbol. Download Image.">
            <a:extLst>
              <a:ext uri="{FF2B5EF4-FFF2-40B4-BE49-F238E27FC236}">
                <a16:creationId xmlns:a16="http://schemas.microsoft.com/office/drawing/2014/main" id="{58224D3F-F878-8714-2024-0C2D9CABD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0790" y="5311055"/>
            <a:ext cx="453484" cy="45348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4" descr="Facebook - Free social icons">
            <a:extLst>
              <a:ext uri="{FF2B5EF4-FFF2-40B4-BE49-F238E27FC236}">
                <a16:creationId xmlns:a16="http://schemas.microsoft.com/office/drawing/2014/main" id="{31195BC8-A3F6-F90C-3728-638204441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918" y="5333059"/>
            <a:ext cx="409476" cy="409476"/>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6" descr="Sociale, media, instagram Pictogram in Social Media Applications">
            <a:extLst>
              <a:ext uri="{FF2B5EF4-FFF2-40B4-BE49-F238E27FC236}">
                <a16:creationId xmlns:a16="http://schemas.microsoft.com/office/drawing/2014/main" id="{659A0CCC-F788-FB2E-25AF-855C41C09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3039" y="5332587"/>
            <a:ext cx="410420" cy="410420"/>
          </a:xfrm>
          <a:prstGeom prst="rect">
            <a:avLst/>
          </a:prstGeom>
          <a:noFill/>
          <a:extLst>
            <a:ext uri="{909E8E84-426E-40DD-AFC4-6F175D3DCCD1}">
              <a14:hiddenFill xmlns:a14="http://schemas.microsoft.com/office/drawing/2010/main">
                <a:solidFill>
                  <a:srgbClr val="FFFFFF"/>
                </a:solidFill>
              </a14:hiddenFill>
            </a:ext>
          </a:extLst>
        </p:spPr>
      </p:pic>
      <p:pic>
        <p:nvPicPr>
          <p:cNvPr id="1061" name="Graphic 1060">
            <a:extLst>
              <a:ext uri="{FF2B5EF4-FFF2-40B4-BE49-F238E27FC236}">
                <a16:creationId xmlns:a16="http://schemas.microsoft.com/office/drawing/2014/main" id="{052E6CB0-0B5A-74F1-50FB-D566E030ED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13258" y="4281597"/>
            <a:ext cx="468000" cy="468000"/>
          </a:xfrm>
          <a:prstGeom prst="rect">
            <a:avLst/>
          </a:prstGeom>
        </p:spPr>
      </p:pic>
      <p:pic>
        <p:nvPicPr>
          <p:cNvPr id="1064" name="Graphic 1063">
            <a:extLst>
              <a:ext uri="{FF2B5EF4-FFF2-40B4-BE49-F238E27FC236}">
                <a16:creationId xmlns:a16="http://schemas.microsoft.com/office/drawing/2014/main" id="{FCFF6F4B-4775-342E-1184-7B97C7DC8C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13258" y="3211383"/>
            <a:ext cx="468000" cy="468000"/>
          </a:xfrm>
          <a:prstGeom prst="rect">
            <a:avLst/>
          </a:prstGeom>
        </p:spPr>
      </p:pic>
      <p:pic>
        <p:nvPicPr>
          <p:cNvPr id="1072" name="Graphic 1071">
            <a:extLst>
              <a:ext uri="{FF2B5EF4-FFF2-40B4-BE49-F238E27FC236}">
                <a16:creationId xmlns:a16="http://schemas.microsoft.com/office/drawing/2014/main" id="{7A938FB6-A4D4-39C8-0C3A-4508647C81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13258" y="2159304"/>
            <a:ext cx="468000" cy="468000"/>
          </a:xfrm>
          <a:prstGeom prst="rect">
            <a:avLst/>
          </a:prstGeom>
        </p:spPr>
      </p:pic>
      <p:pic>
        <p:nvPicPr>
          <p:cNvPr id="1075" name="Graphic 1074">
            <a:extLst>
              <a:ext uri="{FF2B5EF4-FFF2-40B4-BE49-F238E27FC236}">
                <a16:creationId xmlns:a16="http://schemas.microsoft.com/office/drawing/2014/main" id="{EAAA6821-8F29-9D88-6503-57A4DD5D0E9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13258" y="1107867"/>
            <a:ext cx="468000" cy="468000"/>
          </a:xfrm>
          <a:prstGeom prst="rect">
            <a:avLst/>
          </a:prstGeom>
        </p:spPr>
      </p:pic>
      <p:cxnSp>
        <p:nvCxnSpPr>
          <p:cNvPr id="1078" name="Straight Arrow Connector 1077">
            <a:extLst>
              <a:ext uri="{FF2B5EF4-FFF2-40B4-BE49-F238E27FC236}">
                <a16:creationId xmlns:a16="http://schemas.microsoft.com/office/drawing/2014/main" id="{86E957B8-AB87-8FFF-F586-06B2D805AA77}"/>
              </a:ext>
            </a:extLst>
          </p:cNvPr>
          <p:cNvCxnSpPr>
            <a:cxnSpLocks/>
            <a:stCxn id="42" idx="7"/>
            <a:endCxn id="60" idx="1"/>
          </p:cNvCxnSpPr>
          <p:nvPr/>
        </p:nvCxnSpPr>
        <p:spPr>
          <a:xfrm flipV="1">
            <a:off x="1999632" y="1456027"/>
            <a:ext cx="1138422" cy="8734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81" name="Straight Arrow Connector 1080">
            <a:extLst>
              <a:ext uri="{FF2B5EF4-FFF2-40B4-BE49-F238E27FC236}">
                <a16:creationId xmlns:a16="http://schemas.microsoft.com/office/drawing/2014/main" id="{0AE155FE-831B-39BB-4906-D2A8D748C2EB}"/>
              </a:ext>
            </a:extLst>
          </p:cNvPr>
          <p:cNvCxnSpPr>
            <a:cxnSpLocks/>
            <a:endCxn id="1043" idx="1"/>
          </p:cNvCxnSpPr>
          <p:nvPr/>
        </p:nvCxnSpPr>
        <p:spPr>
          <a:xfrm flipV="1">
            <a:off x="1897814" y="2508107"/>
            <a:ext cx="1240240" cy="44550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85" name="Straight Arrow Connector 1084">
            <a:extLst>
              <a:ext uri="{FF2B5EF4-FFF2-40B4-BE49-F238E27FC236}">
                <a16:creationId xmlns:a16="http://schemas.microsoft.com/office/drawing/2014/main" id="{84B9401C-BE57-A33C-7E0C-428D0565DF97}"/>
              </a:ext>
            </a:extLst>
          </p:cNvPr>
          <p:cNvCxnSpPr>
            <a:cxnSpLocks/>
            <a:endCxn id="1046" idx="1"/>
          </p:cNvCxnSpPr>
          <p:nvPr/>
        </p:nvCxnSpPr>
        <p:spPr>
          <a:xfrm>
            <a:off x="2145721" y="3560186"/>
            <a:ext cx="99233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92" name="Straight Arrow Connector 1091">
            <a:extLst>
              <a:ext uri="{FF2B5EF4-FFF2-40B4-BE49-F238E27FC236}">
                <a16:creationId xmlns:a16="http://schemas.microsoft.com/office/drawing/2014/main" id="{6DA13542-FA30-A606-7268-A321D581D9CC}"/>
              </a:ext>
            </a:extLst>
          </p:cNvPr>
          <p:cNvCxnSpPr>
            <a:cxnSpLocks/>
            <a:stCxn id="42" idx="5"/>
            <a:endCxn id="1053" idx="1"/>
          </p:cNvCxnSpPr>
          <p:nvPr/>
        </p:nvCxnSpPr>
        <p:spPr>
          <a:xfrm>
            <a:off x="1999632" y="4790890"/>
            <a:ext cx="1138422" cy="8734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96" name="Straight Arrow Connector 1095">
            <a:extLst>
              <a:ext uri="{FF2B5EF4-FFF2-40B4-BE49-F238E27FC236}">
                <a16:creationId xmlns:a16="http://schemas.microsoft.com/office/drawing/2014/main" id="{015EB82C-C9E6-345E-939A-A63EB0C48A74}"/>
              </a:ext>
            </a:extLst>
          </p:cNvPr>
          <p:cNvCxnSpPr>
            <a:cxnSpLocks/>
            <a:endCxn id="1050" idx="1"/>
          </p:cNvCxnSpPr>
          <p:nvPr/>
        </p:nvCxnSpPr>
        <p:spPr>
          <a:xfrm>
            <a:off x="1890834" y="4257988"/>
            <a:ext cx="1247220" cy="35427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AC010CA1-9E8A-8F8D-D415-087A6CAD8BD3}"/>
              </a:ext>
            </a:extLst>
          </p:cNvPr>
          <p:cNvSpPr/>
          <p:nvPr/>
        </p:nvSpPr>
        <p:spPr>
          <a:xfrm>
            <a:off x="-971550" y="1819708"/>
            <a:ext cx="3480956" cy="3480956"/>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TextBox 1133">
            <a:extLst>
              <a:ext uri="{FF2B5EF4-FFF2-40B4-BE49-F238E27FC236}">
                <a16:creationId xmlns:a16="http://schemas.microsoft.com/office/drawing/2014/main" id="{612BBB14-CBE2-5E3B-EF57-73171AD76C19}"/>
              </a:ext>
            </a:extLst>
          </p:cNvPr>
          <p:cNvSpPr txBox="1"/>
          <p:nvPr/>
        </p:nvSpPr>
        <p:spPr>
          <a:xfrm>
            <a:off x="113992" y="4442500"/>
            <a:ext cx="1818408" cy="307777"/>
          </a:xfrm>
          <a:prstGeom prst="rect">
            <a:avLst/>
          </a:prstGeom>
          <a:noFill/>
        </p:spPr>
        <p:txBody>
          <a:bodyPr wrap="square" rtlCol="0" anchor="ctr">
            <a:spAutoFit/>
          </a:bodyPr>
          <a:lstStyle/>
          <a:p>
            <a:pPr algn="ctr"/>
            <a:r>
              <a:rPr lang="en-US" sz="1400" b="1"/>
              <a:t>Metro Vancouver</a:t>
            </a:r>
          </a:p>
        </p:txBody>
      </p:sp>
      <p:sp>
        <p:nvSpPr>
          <p:cNvPr id="1128" name="Rectangle: Rounded Corners 4">
            <a:extLst>
              <a:ext uri="{FF2B5EF4-FFF2-40B4-BE49-F238E27FC236}">
                <a16:creationId xmlns:a16="http://schemas.microsoft.com/office/drawing/2014/main" id="{F2EEFED0-EDA7-6F67-530A-5CC5F909A3F3}"/>
              </a:ext>
            </a:extLst>
          </p:cNvPr>
          <p:cNvSpPr/>
          <p:nvPr/>
        </p:nvSpPr>
        <p:spPr>
          <a:xfrm>
            <a:off x="6180810" y="2803650"/>
            <a:ext cx="1863949" cy="1382880"/>
          </a:xfrm>
          <a:prstGeom prst="roundRect">
            <a:avLst/>
          </a:prstGeom>
          <a:solidFill>
            <a:schemeClr val="bg1"/>
          </a:solidFill>
          <a:ln w="28575">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a:cs typeface="Calibri"/>
              </a:rPr>
              <a:t>Customer Information Services</a:t>
            </a:r>
            <a:endParaRPr lang="en-US" b="1"/>
          </a:p>
        </p:txBody>
      </p:sp>
      <p:cxnSp>
        <p:nvCxnSpPr>
          <p:cNvPr id="2" name="Curved Connector 1">
            <a:extLst>
              <a:ext uri="{FF2B5EF4-FFF2-40B4-BE49-F238E27FC236}">
                <a16:creationId xmlns:a16="http://schemas.microsoft.com/office/drawing/2014/main" id="{60AC09CA-2343-80C9-83AC-9F99C62A49E4}"/>
              </a:ext>
            </a:extLst>
          </p:cNvPr>
          <p:cNvCxnSpPr>
            <a:cxnSpLocks/>
          </p:cNvCxnSpPr>
          <p:nvPr/>
        </p:nvCxnSpPr>
        <p:spPr>
          <a:xfrm flipV="1">
            <a:off x="4956463" y="3495090"/>
            <a:ext cx="1224347" cy="2169256"/>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 name="Curved Connector 2">
            <a:extLst>
              <a:ext uri="{FF2B5EF4-FFF2-40B4-BE49-F238E27FC236}">
                <a16:creationId xmlns:a16="http://schemas.microsoft.com/office/drawing/2014/main" id="{77356FFE-9F89-C9DA-1A0B-EE393F77D810}"/>
              </a:ext>
            </a:extLst>
          </p:cNvPr>
          <p:cNvCxnSpPr>
            <a:cxnSpLocks/>
          </p:cNvCxnSpPr>
          <p:nvPr/>
        </p:nvCxnSpPr>
        <p:spPr>
          <a:xfrm flipV="1">
            <a:off x="4956463" y="3495090"/>
            <a:ext cx="1224347" cy="1117177"/>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a:extLst>
              <a:ext uri="{FF2B5EF4-FFF2-40B4-BE49-F238E27FC236}">
                <a16:creationId xmlns:a16="http://schemas.microsoft.com/office/drawing/2014/main" id="{E40D77C4-F916-0026-67EB-A2609729558A}"/>
              </a:ext>
            </a:extLst>
          </p:cNvPr>
          <p:cNvCxnSpPr>
            <a:cxnSpLocks/>
          </p:cNvCxnSpPr>
          <p:nvPr/>
        </p:nvCxnSpPr>
        <p:spPr>
          <a:xfrm>
            <a:off x="4956463" y="2508107"/>
            <a:ext cx="1224347" cy="986983"/>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FD998A14-E741-B21B-693C-C1317B263CAF}"/>
              </a:ext>
            </a:extLst>
          </p:cNvPr>
          <p:cNvCxnSpPr>
            <a:cxnSpLocks/>
            <a:stCxn id="60" idx="3"/>
            <a:endCxn id="1128" idx="1"/>
          </p:cNvCxnSpPr>
          <p:nvPr/>
        </p:nvCxnSpPr>
        <p:spPr>
          <a:xfrm>
            <a:off x="4956463" y="1456027"/>
            <a:ext cx="1224347" cy="2039063"/>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02C776B3-5A86-F5D0-E24F-44F9C05BE64B}"/>
              </a:ext>
            </a:extLst>
          </p:cNvPr>
          <p:cNvCxnSpPr>
            <a:cxnSpLocks/>
            <a:stCxn id="1128" idx="3"/>
            <a:endCxn id="1180" idx="1"/>
          </p:cNvCxnSpPr>
          <p:nvPr/>
        </p:nvCxnSpPr>
        <p:spPr>
          <a:xfrm flipV="1">
            <a:off x="8044759" y="1699048"/>
            <a:ext cx="842304" cy="1796042"/>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FBD2B113-1937-6330-B6C6-B93326444E64}"/>
              </a:ext>
            </a:extLst>
          </p:cNvPr>
          <p:cNvCxnSpPr>
            <a:cxnSpLocks/>
            <a:stCxn id="1128" idx="3"/>
            <a:endCxn id="1181" idx="1"/>
          </p:cNvCxnSpPr>
          <p:nvPr/>
        </p:nvCxnSpPr>
        <p:spPr>
          <a:xfrm flipV="1">
            <a:off x="8044759" y="2845419"/>
            <a:ext cx="876020" cy="649671"/>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0013EF3D-AF86-DD33-D041-FEAABDDE1ACD}"/>
              </a:ext>
            </a:extLst>
          </p:cNvPr>
          <p:cNvCxnSpPr>
            <a:cxnSpLocks/>
            <a:stCxn id="1128" idx="3"/>
            <a:endCxn id="1182" idx="1"/>
          </p:cNvCxnSpPr>
          <p:nvPr/>
        </p:nvCxnSpPr>
        <p:spPr>
          <a:xfrm>
            <a:off x="8044759" y="3495090"/>
            <a:ext cx="876019" cy="503443"/>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5093C704-EB88-5EE9-FEF6-AC0122787ACE}"/>
              </a:ext>
            </a:extLst>
          </p:cNvPr>
          <p:cNvCxnSpPr>
            <a:cxnSpLocks/>
            <a:stCxn id="1128" idx="3"/>
            <a:endCxn id="1183" idx="1"/>
          </p:cNvCxnSpPr>
          <p:nvPr/>
        </p:nvCxnSpPr>
        <p:spPr>
          <a:xfrm>
            <a:off x="8044759" y="3495090"/>
            <a:ext cx="876018" cy="1643071"/>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F758278-82C8-0297-C92E-61B97CE09E7F}"/>
              </a:ext>
            </a:extLst>
          </p:cNvPr>
          <p:cNvCxnSpPr>
            <a:cxnSpLocks/>
            <a:endCxn id="1128" idx="1"/>
          </p:cNvCxnSpPr>
          <p:nvPr/>
        </p:nvCxnSpPr>
        <p:spPr>
          <a:xfrm>
            <a:off x="4956463" y="3495090"/>
            <a:ext cx="1224347"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5" name="Picture 2" descr="What we learned about how you rode transit in 2022 - The Buzzer blog">
            <a:extLst>
              <a:ext uri="{FF2B5EF4-FFF2-40B4-BE49-F238E27FC236}">
                <a16:creationId xmlns:a16="http://schemas.microsoft.com/office/drawing/2014/main" id="{0A2C4AC4-505A-BA8C-2AC5-324D43CC22C9}"/>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0748" r="34293"/>
          <a:stretch/>
        </p:blipFill>
        <p:spPr bwMode="auto">
          <a:xfrm>
            <a:off x="-945134" y="1787430"/>
            <a:ext cx="3517721" cy="360031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id="{B45254DF-4686-7F24-F99F-44D30EEDAA8D}"/>
              </a:ext>
            </a:extLst>
          </p:cNvPr>
          <p:cNvSpPr/>
          <p:nvPr/>
        </p:nvSpPr>
        <p:spPr>
          <a:xfrm rot="12915045">
            <a:off x="5099922" y="2613275"/>
            <a:ext cx="454203" cy="682451"/>
          </a:xfrm>
          <a:prstGeom prst="triangle">
            <a:avLst>
              <a:gd name="adj" fmla="val 67204"/>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ounded Rectangular Callout 3">
            <a:extLst>
              <a:ext uri="{FF2B5EF4-FFF2-40B4-BE49-F238E27FC236}">
                <a16:creationId xmlns:a16="http://schemas.microsoft.com/office/drawing/2014/main" id="{3FFC2224-8AED-5622-3856-076B3C7B8B21}"/>
              </a:ext>
            </a:extLst>
          </p:cNvPr>
          <p:cNvSpPr/>
          <p:nvPr/>
        </p:nvSpPr>
        <p:spPr>
          <a:xfrm>
            <a:off x="5289500" y="1538431"/>
            <a:ext cx="2244436" cy="1361209"/>
          </a:xfrm>
          <a:prstGeom prst="wedgeRoundRectCallout">
            <a:avLst>
              <a:gd name="adj1" fmla="val -62567"/>
              <a:gd name="adj2" fmla="val 6708"/>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355F"/>
                </a:solidFill>
              </a:rPr>
              <a:t>Speed up searches, call-to-text conversion </a:t>
            </a:r>
          </a:p>
        </p:txBody>
      </p:sp>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3107600B-8F8E-B52D-1058-950A9E8D70AA}"/>
                  </a:ext>
                </a:extLst>
              </p14:cNvPr>
              <p14:cNvContentPartPr/>
              <p14:nvPr/>
            </p14:nvContentPartPr>
            <p14:xfrm>
              <a:off x="5201726" y="2804978"/>
              <a:ext cx="302760" cy="177840"/>
            </p14:xfrm>
          </p:contentPart>
        </mc:Choice>
        <mc:Fallback xmlns="">
          <p:pic>
            <p:nvPicPr>
              <p:cNvPr id="19" name="Ink 18">
                <a:extLst>
                  <a:ext uri="{FF2B5EF4-FFF2-40B4-BE49-F238E27FC236}">
                    <a16:creationId xmlns:a16="http://schemas.microsoft.com/office/drawing/2014/main" id="{3107600B-8F8E-B52D-1058-950A9E8D70AA}"/>
                  </a:ext>
                </a:extLst>
              </p:cNvPr>
              <p:cNvPicPr/>
              <p:nvPr/>
            </p:nvPicPr>
            <p:blipFill>
              <a:blip r:embed="rId16"/>
              <a:stretch>
                <a:fillRect/>
              </a:stretch>
            </p:blipFill>
            <p:spPr>
              <a:xfrm>
                <a:off x="5192726" y="2795978"/>
                <a:ext cx="320400" cy="195480"/>
              </a:xfrm>
              <a:prstGeom prst="rect">
                <a:avLst/>
              </a:prstGeom>
            </p:spPr>
          </p:pic>
        </mc:Fallback>
      </mc:AlternateContent>
      <p:grpSp>
        <p:nvGrpSpPr>
          <p:cNvPr id="22" name="Group 21">
            <a:extLst>
              <a:ext uri="{FF2B5EF4-FFF2-40B4-BE49-F238E27FC236}">
                <a16:creationId xmlns:a16="http://schemas.microsoft.com/office/drawing/2014/main" id="{3AF25BEE-6C77-2E70-BAF1-390F8C648706}"/>
              </a:ext>
            </a:extLst>
          </p:cNvPr>
          <p:cNvGrpSpPr/>
          <p:nvPr/>
        </p:nvGrpSpPr>
        <p:grpSpPr>
          <a:xfrm>
            <a:off x="5224818" y="2544770"/>
            <a:ext cx="552477" cy="408153"/>
            <a:chOff x="5255623" y="2556748"/>
            <a:chExt cx="550903" cy="406990"/>
          </a:xfrm>
        </p:grpSpPr>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FBEA7853-E647-D046-7F80-1BD8E0182427}"/>
                    </a:ext>
                  </a:extLst>
                </p14:cNvPr>
                <p14:cNvContentPartPr/>
                <p14:nvPr/>
              </p14:nvContentPartPr>
              <p14:xfrm>
                <a:off x="5317543" y="2556748"/>
                <a:ext cx="360" cy="360"/>
              </p14:xfrm>
            </p:contentPart>
          </mc:Choice>
          <mc:Fallback xmlns="">
            <p:pic>
              <p:nvPicPr>
                <p:cNvPr id="14" name="Ink 13">
                  <a:extLst>
                    <a:ext uri="{FF2B5EF4-FFF2-40B4-BE49-F238E27FC236}">
                      <a16:creationId xmlns:a16="http://schemas.microsoft.com/office/drawing/2014/main" id="{FBEA7853-E647-D046-7F80-1BD8E0182427}"/>
                    </a:ext>
                  </a:extLst>
                </p:cNvPr>
                <p:cNvPicPr/>
                <p:nvPr/>
              </p:nvPicPr>
              <p:blipFill>
                <a:blip r:embed="rId18"/>
                <a:stretch>
                  <a:fillRect/>
                </a:stretch>
              </p:blipFill>
              <p:spPr>
                <a:xfrm>
                  <a:off x="5308543" y="25477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369B12A0-08F3-73A7-171E-5CB7A94D8D93}"/>
                    </a:ext>
                  </a:extLst>
                </p14:cNvPr>
                <p14:cNvContentPartPr/>
                <p14:nvPr/>
              </p14:nvContentPartPr>
              <p14:xfrm>
                <a:off x="5255623" y="2629468"/>
                <a:ext cx="308880" cy="277920"/>
              </p14:xfrm>
            </p:contentPart>
          </mc:Choice>
          <mc:Fallback xmlns="">
            <p:pic>
              <p:nvPicPr>
                <p:cNvPr id="16" name="Ink 15">
                  <a:extLst>
                    <a:ext uri="{FF2B5EF4-FFF2-40B4-BE49-F238E27FC236}">
                      <a16:creationId xmlns:a16="http://schemas.microsoft.com/office/drawing/2014/main" id="{369B12A0-08F3-73A7-171E-5CB7A94D8D93}"/>
                    </a:ext>
                  </a:extLst>
                </p:cNvPr>
                <p:cNvPicPr/>
                <p:nvPr/>
              </p:nvPicPr>
              <p:blipFill>
                <a:blip r:embed="rId20"/>
                <a:stretch>
                  <a:fillRect/>
                </a:stretch>
              </p:blipFill>
              <p:spPr>
                <a:xfrm>
                  <a:off x="5246644" y="2620491"/>
                  <a:ext cx="326479" cy="29551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E48B4809-B4B0-38C5-BC59-11B74C900550}"/>
                    </a:ext>
                  </a:extLst>
                </p14:cNvPr>
                <p14:cNvContentPartPr/>
                <p14:nvPr/>
              </p14:nvContentPartPr>
              <p14:xfrm>
                <a:off x="5332766" y="2559098"/>
                <a:ext cx="473760" cy="404640"/>
              </p14:xfrm>
            </p:contentPart>
          </mc:Choice>
          <mc:Fallback xmlns="">
            <p:pic>
              <p:nvPicPr>
                <p:cNvPr id="20" name="Ink 19">
                  <a:extLst>
                    <a:ext uri="{FF2B5EF4-FFF2-40B4-BE49-F238E27FC236}">
                      <a16:creationId xmlns:a16="http://schemas.microsoft.com/office/drawing/2014/main" id="{E48B4809-B4B0-38C5-BC59-11B74C900550}"/>
                    </a:ext>
                  </a:extLst>
                </p:cNvPr>
                <p:cNvPicPr/>
                <p:nvPr/>
              </p:nvPicPr>
              <p:blipFill>
                <a:blip r:embed="rId22"/>
                <a:stretch>
                  <a:fillRect/>
                </a:stretch>
              </p:blipFill>
              <p:spPr>
                <a:xfrm>
                  <a:off x="5323793" y="2550122"/>
                  <a:ext cx="491347" cy="422233"/>
                </a:xfrm>
                <a:prstGeom prst="rect">
                  <a:avLst/>
                </a:prstGeom>
              </p:spPr>
            </p:pic>
          </mc:Fallback>
        </mc:AlternateContent>
      </p:grpSp>
      <p:sp>
        <p:nvSpPr>
          <p:cNvPr id="8" name="Rectangle 7">
            <a:extLst>
              <a:ext uri="{FF2B5EF4-FFF2-40B4-BE49-F238E27FC236}">
                <a16:creationId xmlns:a16="http://schemas.microsoft.com/office/drawing/2014/main" id="{6918EE13-9BDA-90C2-E216-46A7F1B11728}"/>
              </a:ext>
            </a:extLst>
          </p:cNvPr>
          <p:cNvSpPr/>
          <p:nvPr/>
        </p:nvSpPr>
        <p:spPr>
          <a:xfrm>
            <a:off x="5289500" y="2721800"/>
            <a:ext cx="157143" cy="17784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6DF72682-5494-55A7-6442-AC7E76EBEB85}"/>
              </a:ext>
            </a:extLst>
          </p:cNvPr>
          <p:cNvSpPr txBox="1"/>
          <p:nvPr/>
        </p:nvSpPr>
        <p:spPr>
          <a:xfrm>
            <a:off x="5302181" y="2721800"/>
            <a:ext cx="219749" cy="166720"/>
          </a:xfrm>
          <a:prstGeom prst="rect">
            <a:avLst/>
          </a:prstGeom>
          <a:solidFill>
            <a:schemeClr val="bg1"/>
          </a:solidFill>
          <a:ln>
            <a:solidFill>
              <a:schemeClr val="bg1"/>
            </a:solidFill>
          </a:ln>
        </p:spPr>
        <p:txBody>
          <a:bodyPr wrap="square" rtlCol="0">
            <a:spAutoFit/>
          </a:bodyPr>
          <a:lstStyle/>
          <a:p>
            <a:endParaRPr lang="en-CA"/>
          </a:p>
        </p:txBody>
      </p:sp>
    </p:spTree>
    <p:extLst>
      <p:ext uri="{BB962C8B-B14F-4D97-AF65-F5344CB8AC3E}">
        <p14:creationId xmlns:p14="http://schemas.microsoft.com/office/powerpoint/2010/main" val="363715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 name="Rectangle 1242">
            <a:extLst>
              <a:ext uri="{FF2B5EF4-FFF2-40B4-BE49-F238E27FC236}">
                <a16:creationId xmlns:a16="http://schemas.microsoft.com/office/drawing/2014/main" id="{06392132-1FC8-05D2-D42A-BB63AFFA7726}"/>
              </a:ext>
            </a:extLst>
          </p:cNvPr>
          <p:cNvSpPr/>
          <p:nvPr/>
        </p:nvSpPr>
        <p:spPr>
          <a:xfrm>
            <a:off x="0" y="9649"/>
            <a:ext cx="12192000" cy="6858000"/>
          </a:xfrm>
          <a:prstGeom prst="rect">
            <a:avLst/>
          </a:prstGeom>
          <a:gradFill flip="none" rotWithShape="1">
            <a:gsLst>
              <a:gs pos="10000">
                <a:schemeClr val="bg1">
                  <a:lumMod val="95000"/>
                </a:schemeClr>
              </a:gs>
              <a:gs pos="100000">
                <a:schemeClr val="bg1">
                  <a:lumMod val="85000"/>
                </a:schemeClr>
              </a:gs>
            </a:gsLst>
            <a:lin ang="3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Rectangle: Rounded Corners 6">
            <a:extLst>
              <a:ext uri="{FF2B5EF4-FFF2-40B4-BE49-F238E27FC236}">
                <a16:creationId xmlns:a16="http://schemas.microsoft.com/office/drawing/2014/main" id="{245BCC95-2E1C-DF03-5BF2-284EC22CDA66}"/>
              </a:ext>
            </a:extLst>
          </p:cNvPr>
          <p:cNvSpPr/>
          <p:nvPr/>
        </p:nvSpPr>
        <p:spPr>
          <a:xfrm>
            <a:off x="8887063" y="1274216"/>
            <a:ext cx="1922246"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Media Relations/Comms</a:t>
            </a:r>
          </a:p>
        </p:txBody>
      </p:sp>
      <p:sp>
        <p:nvSpPr>
          <p:cNvPr id="1181" name="Rectangle: Rounded Corners 33">
            <a:extLst>
              <a:ext uri="{FF2B5EF4-FFF2-40B4-BE49-F238E27FC236}">
                <a16:creationId xmlns:a16="http://schemas.microsoft.com/office/drawing/2014/main" id="{A869AB1D-558A-D697-AF2B-EBE10B51A259}"/>
              </a:ext>
            </a:extLst>
          </p:cNvPr>
          <p:cNvSpPr/>
          <p:nvPr/>
        </p:nvSpPr>
        <p:spPr>
          <a:xfrm>
            <a:off x="8920779" y="2420587"/>
            <a:ext cx="1929503"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Operations</a:t>
            </a:r>
          </a:p>
        </p:txBody>
      </p:sp>
      <p:sp>
        <p:nvSpPr>
          <p:cNvPr id="1182" name="Rectangle: Rounded Corners 34">
            <a:extLst>
              <a:ext uri="{FF2B5EF4-FFF2-40B4-BE49-F238E27FC236}">
                <a16:creationId xmlns:a16="http://schemas.microsoft.com/office/drawing/2014/main" id="{3AFB46F3-3293-2696-C957-B2835F7BF82D}"/>
              </a:ext>
            </a:extLst>
          </p:cNvPr>
          <p:cNvSpPr/>
          <p:nvPr/>
        </p:nvSpPr>
        <p:spPr>
          <a:xfrm>
            <a:off x="8920778" y="3573701"/>
            <a:ext cx="1929503"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Other departments</a:t>
            </a:r>
          </a:p>
        </p:txBody>
      </p:sp>
      <p:sp>
        <p:nvSpPr>
          <p:cNvPr id="1183" name="Rectangle: Rounded Corners 35">
            <a:extLst>
              <a:ext uri="{FF2B5EF4-FFF2-40B4-BE49-F238E27FC236}">
                <a16:creationId xmlns:a16="http://schemas.microsoft.com/office/drawing/2014/main" id="{2913A9DF-3870-7524-1EAB-EFF8D8F50C2A}"/>
              </a:ext>
            </a:extLst>
          </p:cNvPr>
          <p:cNvSpPr/>
          <p:nvPr/>
        </p:nvSpPr>
        <p:spPr>
          <a:xfrm>
            <a:off x="8920777" y="4713329"/>
            <a:ext cx="1929503"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Transit Police</a:t>
            </a:r>
          </a:p>
        </p:txBody>
      </p:sp>
      <p:sp>
        <p:nvSpPr>
          <p:cNvPr id="60" name="Rounded Rectangle 59">
            <a:extLst>
              <a:ext uri="{FF2B5EF4-FFF2-40B4-BE49-F238E27FC236}">
                <a16:creationId xmlns:a16="http://schemas.microsoft.com/office/drawing/2014/main" id="{2CE77BF9-88E2-0818-778A-6B2997459C45}"/>
              </a:ext>
            </a:extLst>
          </p:cNvPr>
          <p:cNvSpPr/>
          <p:nvPr/>
        </p:nvSpPr>
        <p:spPr>
          <a:xfrm>
            <a:off x="3138054" y="1010518"/>
            <a:ext cx="1818409" cy="891018"/>
          </a:xfrm>
          <a:prstGeom prst="round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ACE3A2E-4F2C-7F0A-7F18-3540A27F10C7}"/>
              </a:ext>
            </a:extLst>
          </p:cNvPr>
          <p:cNvSpPr txBox="1"/>
          <p:nvPr/>
        </p:nvSpPr>
        <p:spPr>
          <a:xfrm>
            <a:off x="3138055" y="1557089"/>
            <a:ext cx="1818408" cy="307777"/>
          </a:xfrm>
          <a:prstGeom prst="rect">
            <a:avLst/>
          </a:prstGeom>
          <a:noFill/>
        </p:spPr>
        <p:txBody>
          <a:bodyPr wrap="square" rtlCol="0" anchor="ctr">
            <a:spAutoFit/>
          </a:bodyPr>
          <a:lstStyle/>
          <a:p>
            <a:pPr algn="ctr"/>
            <a:r>
              <a:rPr lang="en-US" sz="1400" b="1"/>
              <a:t>Front desk</a:t>
            </a:r>
          </a:p>
        </p:txBody>
      </p:sp>
      <p:sp>
        <p:nvSpPr>
          <p:cNvPr id="1043" name="Rounded Rectangle 1042">
            <a:extLst>
              <a:ext uri="{FF2B5EF4-FFF2-40B4-BE49-F238E27FC236}">
                <a16:creationId xmlns:a16="http://schemas.microsoft.com/office/drawing/2014/main" id="{737019CF-B2B4-E0AF-0007-1EBC65CF00B7}"/>
              </a:ext>
            </a:extLst>
          </p:cNvPr>
          <p:cNvSpPr/>
          <p:nvPr/>
        </p:nvSpPr>
        <p:spPr>
          <a:xfrm>
            <a:off x="3138054" y="2062598"/>
            <a:ext cx="1818409" cy="891018"/>
          </a:xfrm>
          <a:prstGeom prst="round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0D5B343A-ABC1-E766-7E7B-EDE73C723DD6}"/>
              </a:ext>
            </a:extLst>
          </p:cNvPr>
          <p:cNvSpPr txBox="1"/>
          <p:nvPr/>
        </p:nvSpPr>
        <p:spPr>
          <a:xfrm>
            <a:off x="3138055" y="2609170"/>
            <a:ext cx="1818408" cy="307777"/>
          </a:xfrm>
          <a:prstGeom prst="rect">
            <a:avLst/>
          </a:prstGeom>
          <a:noFill/>
        </p:spPr>
        <p:txBody>
          <a:bodyPr wrap="square" rtlCol="0" anchor="ctr">
            <a:spAutoFit/>
          </a:bodyPr>
          <a:lstStyle/>
          <a:p>
            <a:pPr algn="ctr"/>
            <a:r>
              <a:rPr lang="en-US" sz="1400" b="1"/>
              <a:t>Compass Call Centre</a:t>
            </a:r>
          </a:p>
        </p:txBody>
      </p:sp>
      <p:sp>
        <p:nvSpPr>
          <p:cNvPr id="1046" name="Rounded Rectangle 1045">
            <a:extLst>
              <a:ext uri="{FF2B5EF4-FFF2-40B4-BE49-F238E27FC236}">
                <a16:creationId xmlns:a16="http://schemas.microsoft.com/office/drawing/2014/main" id="{8ACE4C1C-5D1E-0886-C063-661BF37E2863}"/>
              </a:ext>
            </a:extLst>
          </p:cNvPr>
          <p:cNvSpPr/>
          <p:nvPr/>
        </p:nvSpPr>
        <p:spPr>
          <a:xfrm>
            <a:off x="3138054" y="3114678"/>
            <a:ext cx="1818409" cy="891018"/>
          </a:xfrm>
          <a:prstGeom prst="round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63ADDFB9-63C6-C95B-12AB-EF8D51EDF523}"/>
              </a:ext>
            </a:extLst>
          </p:cNvPr>
          <p:cNvSpPr txBox="1"/>
          <p:nvPr/>
        </p:nvSpPr>
        <p:spPr>
          <a:xfrm>
            <a:off x="3138055" y="3661249"/>
            <a:ext cx="1818408" cy="307777"/>
          </a:xfrm>
          <a:prstGeom prst="rect">
            <a:avLst/>
          </a:prstGeom>
          <a:noFill/>
        </p:spPr>
        <p:txBody>
          <a:bodyPr wrap="square" rtlCol="0" anchor="ctr">
            <a:spAutoFit/>
          </a:bodyPr>
          <a:lstStyle/>
          <a:p>
            <a:pPr algn="ctr"/>
            <a:r>
              <a:rPr lang="en-US" sz="1400" b="1"/>
              <a:t>CI Call Centre</a:t>
            </a:r>
          </a:p>
        </p:txBody>
      </p:sp>
      <p:sp>
        <p:nvSpPr>
          <p:cNvPr id="1050" name="Rounded Rectangle 1049">
            <a:extLst>
              <a:ext uri="{FF2B5EF4-FFF2-40B4-BE49-F238E27FC236}">
                <a16:creationId xmlns:a16="http://schemas.microsoft.com/office/drawing/2014/main" id="{F1382A46-33EB-F4E6-A67C-EB46AE47B441}"/>
              </a:ext>
            </a:extLst>
          </p:cNvPr>
          <p:cNvSpPr/>
          <p:nvPr/>
        </p:nvSpPr>
        <p:spPr>
          <a:xfrm>
            <a:off x="3138054" y="4166758"/>
            <a:ext cx="1818409" cy="891018"/>
          </a:xfrm>
          <a:prstGeom prst="roundRect">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TextBox 1050">
            <a:extLst>
              <a:ext uri="{FF2B5EF4-FFF2-40B4-BE49-F238E27FC236}">
                <a16:creationId xmlns:a16="http://schemas.microsoft.com/office/drawing/2014/main" id="{B5D1247A-76CA-7235-1E4B-DFE36A32F88B}"/>
              </a:ext>
            </a:extLst>
          </p:cNvPr>
          <p:cNvSpPr txBox="1"/>
          <p:nvPr/>
        </p:nvSpPr>
        <p:spPr>
          <a:xfrm>
            <a:off x="3138055" y="4713329"/>
            <a:ext cx="1818408" cy="307777"/>
          </a:xfrm>
          <a:prstGeom prst="rect">
            <a:avLst/>
          </a:prstGeom>
          <a:noFill/>
        </p:spPr>
        <p:txBody>
          <a:bodyPr wrap="square" rtlCol="0" anchor="ctr">
            <a:spAutoFit/>
          </a:bodyPr>
          <a:lstStyle/>
          <a:p>
            <a:pPr algn="ctr"/>
            <a:r>
              <a:rPr lang="en-US" sz="1400" b="1"/>
              <a:t>Website</a:t>
            </a:r>
          </a:p>
        </p:txBody>
      </p:sp>
      <p:sp>
        <p:nvSpPr>
          <p:cNvPr id="1053" name="Rounded Rectangle 1052">
            <a:extLst>
              <a:ext uri="{FF2B5EF4-FFF2-40B4-BE49-F238E27FC236}">
                <a16:creationId xmlns:a16="http://schemas.microsoft.com/office/drawing/2014/main" id="{3AE1425C-1735-875E-0B69-433B5A44F400}"/>
              </a:ext>
            </a:extLst>
          </p:cNvPr>
          <p:cNvSpPr/>
          <p:nvPr/>
        </p:nvSpPr>
        <p:spPr>
          <a:xfrm>
            <a:off x="3138054" y="5218837"/>
            <a:ext cx="1818409" cy="891018"/>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6AB9C31E-C7DC-5049-4CE5-A4B37D92A203}"/>
              </a:ext>
            </a:extLst>
          </p:cNvPr>
          <p:cNvSpPr txBox="1"/>
          <p:nvPr/>
        </p:nvSpPr>
        <p:spPr>
          <a:xfrm>
            <a:off x="3138055" y="5765408"/>
            <a:ext cx="1818408" cy="307777"/>
          </a:xfrm>
          <a:prstGeom prst="rect">
            <a:avLst/>
          </a:prstGeom>
          <a:noFill/>
        </p:spPr>
        <p:txBody>
          <a:bodyPr wrap="square" rtlCol="0" anchor="ctr">
            <a:spAutoFit/>
          </a:bodyPr>
          <a:lstStyle/>
          <a:p>
            <a:pPr algn="ctr"/>
            <a:r>
              <a:rPr lang="en-US" sz="1400" b="1"/>
              <a:t>Social Media</a:t>
            </a:r>
          </a:p>
        </p:txBody>
      </p:sp>
      <p:pic>
        <p:nvPicPr>
          <p:cNvPr id="1057" name="Picture 2" descr="Free Twitter Logo SVG, PNG Icon, Symbol. Download Image.">
            <a:extLst>
              <a:ext uri="{FF2B5EF4-FFF2-40B4-BE49-F238E27FC236}">
                <a16:creationId xmlns:a16="http://schemas.microsoft.com/office/drawing/2014/main" id="{58224D3F-F878-8714-2024-0C2D9CABD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0790" y="5311055"/>
            <a:ext cx="453484" cy="45348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4" descr="Facebook - Free social icons">
            <a:extLst>
              <a:ext uri="{FF2B5EF4-FFF2-40B4-BE49-F238E27FC236}">
                <a16:creationId xmlns:a16="http://schemas.microsoft.com/office/drawing/2014/main" id="{31195BC8-A3F6-F90C-3728-638204441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918" y="5333059"/>
            <a:ext cx="409476" cy="409476"/>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6" descr="Sociale, media, instagram Pictogram in Social Media Applications">
            <a:extLst>
              <a:ext uri="{FF2B5EF4-FFF2-40B4-BE49-F238E27FC236}">
                <a16:creationId xmlns:a16="http://schemas.microsoft.com/office/drawing/2014/main" id="{659A0CCC-F788-FB2E-25AF-855C41C09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3039" y="5332587"/>
            <a:ext cx="410420" cy="410420"/>
          </a:xfrm>
          <a:prstGeom prst="rect">
            <a:avLst/>
          </a:prstGeom>
          <a:noFill/>
          <a:extLst>
            <a:ext uri="{909E8E84-426E-40DD-AFC4-6F175D3DCCD1}">
              <a14:hiddenFill xmlns:a14="http://schemas.microsoft.com/office/drawing/2010/main">
                <a:solidFill>
                  <a:srgbClr val="FFFFFF"/>
                </a:solidFill>
              </a14:hiddenFill>
            </a:ext>
          </a:extLst>
        </p:spPr>
      </p:pic>
      <p:pic>
        <p:nvPicPr>
          <p:cNvPr id="1061" name="Graphic 1060">
            <a:extLst>
              <a:ext uri="{FF2B5EF4-FFF2-40B4-BE49-F238E27FC236}">
                <a16:creationId xmlns:a16="http://schemas.microsoft.com/office/drawing/2014/main" id="{052E6CB0-0B5A-74F1-50FB-D566E030ED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13258" y="4281597"/>
            <a:ext cx="468000" cy="468000"/>
          </a:xfrm>
          <a:prstGeom prst="rect">
            <a:avLst/>
          </a:prstGeom>
        </p:spPr>
      </p:pic>
      <p:pic>
        <p:nvPicPr>
          <p:cNvPr id="1064" name="Graphic 1063">
            <a:extLst>
              <a:ext uri="{FF2B5EF4-FFF2-40B4-BE49-F238E27FC236}">
                <a16:creationId xmlns:a16="http://schemas.microsoft.com/office/drawing/2014/main" id="{FCFF6F4B-4775-342E-1184-7B97C7DC8C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13258" y="3211383"/>
            <a:ext cx="468000" cy="468000"/>
          </a:xfrm>
          <a:prstGeom prst="rect">
            <a:avLst/>
          </a:prstGeom>
        </p:spPr>
      </p:pic>
      <p:pic>
        <p:nvPicPr>
          <p:cNvPr id="1072" name="Graphic 1071">
            <a:extLst>
              <a:ext uri="{FF2B5EF4-FFF2-40B4-BE49-F238E27FC236}">
                <a16:creationId xmlns:a16="http://schemas.microsoft.com/office/drawing/2014/main" id="{7A938FB6-A4D4-39C8-0C3A-4508647C81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13258" y="2159304"/>
            <a:ext cx="468000" cy="468000"/>
          </a:xfrm>
          <a:prstGeom prst="rect">
            <a:avLst/>
          </a:prstGeom>
        </p:spPr>
      </p:pic>
      <p:pic>
        <p:nvPicPr>
          <p:cNvPr id="1075" name="Graphic 1074">
            <a:extLst>
              <a:ext uri="{FF2B5EF4-FFF2-40B4-BE49-F238E27FC236}">
                <a16:creationId xmlns:a16="http://schemas.microsoft.com/office/drawing/2014/main" id="{EAAA6821-8F29-9D88-6503-57A4DD5D0E9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13258" y="1107867"/>
            <a:ext cx="468000" cy="468000"/>
          </a:xfrm>
          <a:prstGeom prst="rect">
            <a:avLst/>
          </a:prstGeom>
        </p:spPr>
      </p:pic>
      <p:cxnSp>
        <p:nvCxnSpPr>
          <p:cNvPr id="1078" name="Straight Arrow Connector 1077">
            <a:extLst>
              <a:ext uri="{FF2B5EF4-FFF2-40B4-BE49-F238E27FC236}">
                <a16:creationId xmlns:a16="http://schemas.microsoft.com/office/drawing/2014/main" id="{86E957B8-AB87-8FFF-F586-06B2D805AA77}"/>
              </a:ext>
            </a:extLst>
          </p:cNvPr>
          <p:cNvCxnSpPr>
            <a:cxnSpLocks/>
            <a:stCxn id="42" idx="7"/>
            <a:endCxn id="60" idx="1"/>
          </p:cNvCxnSpPr>
          <p:nvPr/>
        </p:nvCxnSpPr>
        <p:spPr>
          <a:xfrm flipV="1">
            <a:off x="1999632" y="1456027"/>
            <a:ext cx="1138422" cy="8734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81" name="Straight Arrow Connector 1080">
            <a:extLst>
              <a:ext uri="{FF2B5EF4-FFF2-40B4-BE49-F238E27FC236}">
                <a16:creationId xmlns:a16="http://schemas.microsoft.com/office/drawing/2014/main" id="{0AE155FE-831B-39BB-4906-D2A8D748C2EB}"/>
              </a:ext>
            </a:extLst>
          </p:cNvPr>
          <p:cNvCxnSpPr>
            <a:cxnSpLocks/>
            <a:endCxn id="1043" idx="1"/>
          </p:cNvCxnSpPr>
          <p:nvPr/>
        </p:nvCxnSpPr>
        <p:spPr>
          <a:xfrm flipV="1">
            <a:off x="1897814" y="2508107"/>
            <a:ext cx="1240240" cy="44550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85" name="Straight Arrow Connector 1084">
            <a:extLst>
              <a:ext uri="{FF2B5EF4-FFF2-40B4-BE49-F238E27FC236}">
                <a16:creationId xmlns:a16="http://schemas.microsoft.com/office/drawing/2014/main" id="{84B9401C-BE57-A33C-7E0C-428D0565DF97}"/>
              </a:ext>
            </a:extLst>
          </p:cNvPr>
          <p:cNvCxnSpPr>
            <a:cxnSpLocks/>
            <a:endCxn id="1046" idx="1"/>
          </p:cNvCxnSpPr>
          <p:nvPr/>
        </p:nvCxnSpPr>
        <p:spPr>
          <a:xfrm>
            <a:off x="2145721" y="3560186"/>
            <a:ext cx="99233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92" name="Straight Arrow Connector 1091">
            <a:extLst>
              <a:ext uri="{FF2B5EF4-FFF2-40B4-BE49-F238E27FC236}">
                <a16:creationId xmlns:a16="http://schemas.microsoft.com/office/drawing/2014/main" id="{6DA13542-FA30-A606-7268-A321D581D9CC}"/>
              </a:ext>
            </a:extLst>
          </p:cNvPr>
          <p:cNvCxnSpPr>
            <a:cxnSpLocks/>
            <a:stCxn id="42" idx="5"/>
            <a:endCxn id="1053" idx="1"/>
          </p:cNvCxnSpPr>
          <p:nvPr/>
        </p:nvCxnSpPr>
        <p:spPr>
          <a:xfrm>
            <a:off x="1999632" y="4790890"/>
            <a:ext cx="1138422" cy="8734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96" name="Straight Arrow Connector 1095">
            <a:extLst>
              <a:ext uri="{FF2B5EF4-FFF2-40B4-BE49-F238E27FC236}">
                <a16:creationId xmlns:a16="http://schemas.microsoft.com/office/drawing/2014/main" id="{015EB82C-C9E6-345E-939A-A63EB0C48A74}"/>
              </a:ext>
            </a:extLst>
          </p:cNvPr>
          <p:cNvCxnSpPr>
            <a:cxnSpLocks/>
            <a:endCxn id="1050" idx="1"/>
          </p:cNvCxnSpPr>
          <p:nvPr/>
        </p:nvCxnSpPr>
        <p:spPr>
          <a:xfrm>
            <a:off x="1890834" y="4257988"/>
            <a:ext cx="1247220" cy="35427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AC010CA1-9E8A-8F8D-D415-087A6CAD8BD3}"/>
              </a:ext>
            </a:extLst>
          </p:cNvPr>
          <p:cNvSpPr/>
          <p:nvPr/>
        </p:nvSpPr>
        <p:spPr>
          <a:xfrm>
            <a:off x="-971550" y="1819708"/>
            <a:ext cx="3480956" cy="3480956"/>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TextBox 1133">
            <a:extLst>
              <a:ext uri="{FF2B5EF4-FFF2-40B4-BE49-F238E27FC236}">
                <a16:creationId xmlns:a16="http://schemas.microsoft.com/office/drawing/2014/main" id="{612BBB14-CBE2-5E3B-EF57-73171AD76C19}"/>
              </a:ext>
            </a:extLst>
          </p:cNvPr>
          <p:cNvSpPr txBox="1"/>
          <p:nvPr/>
        </p:nvSpPr>
        <p:spPr>
          <a:xfrm>
            <a:off x="113992" y="4442500"/>
            <a:ext cx="1818408" cy="307777"/>
          </a:xfrm>
          <a:prstGeom prst="rect">
            <a:avLst/>
          </a:prstGeom>
          <a:noFill/>
        </p:spPr>
        <p:txBody>
          <a:bodyPr wrap="square" rtlCol="0" anchor="ctr">
            <a:spAutoFit/>
          </a:bodyPr>
          <a:lstStyle/>
          <a:p>
            <a:pPr algn="ctr"/>
            <a:r>
              <a:rPr lang="en-US" sz="1400" b="1"/>
              <a:t>Metro Vancouver</a:t>
            </a:r>
          </a:p>
        </p:txBody>
      </p:sp>
      <p:sp>
        <p:nvSpPr>
          <p:cNvPr id="1128" name="Rectangle: Rounded Corners 4">
            <a:extLst>
              <a:ext uri="{FF2B5EF4-FFF2-40B4-BE49-F238E27FC236}">
                <a16:creationId xmlns:a16="http://schemas.microsoft.com/office/drawing/2014/main" id="{F2EEFED0-EDA7-6F67-530A-5CC5F909A3F3}"/>
              </a:ext>
            </a:extLst>
          </p:cNvPr>
          <p:cNvSpPr/>
          <p:nvPr/>
        </p:nvSpPr>
        <p:spPr>
          <a:xfrm>
            <a:off x="6180810" y="2803650"/>
            <a:ext cx="1863949" cy="1382880"/>
          </a:xfrm>
          <a:prstGeom prst="roundRect">
            <a:avLst/>
          </a:prstGeom>
          <a:solidFill>
            <a:schemeClr val="bg1"/>
          </a:solidFill>
          <a:ln w="28575">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a:cs typeface="Calibri"/>
              </a:rPr>
              <a:t>Customer Information Services</a:t>
            </a:r>
            <a:endParaRPr lang="en-US" b="1"/>
          </a:p>
        </p:txBody>
      </p:sp>
      <p:cxnSp>
        <p:nvCxnSpPr>
          <p:cNvPr id="2" name="Curved Connector 1">
            <a:extLst>
              <a:ext uri="{FF2B5EF4-FFF2-40B4-BE49-F238E27FC236}">
                <a16:creationId xmlns:a16="http://schemas.microsoft.com/office/drawing/2014/main" id="{60AC09CA-2343-80C9-83AC-9F99C62A49E4}"/>
              </a:ext>
            </a:extLst>
          </p:cNvPr>
          <p:cNvCxnSpPr>
            <a:cxnSpLocks/>
          </p:cNvCxnSpPr>
          <p:nvPr/>
        </p:nvCxnSpPr>
        <p:spPr>
          <a:xfrm flipV="1">
            <a:off x="4956463" y="3495090"/>
            <a:ext cx="1224347" cy="2169256"/>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 name="Curved Connector 2">
            <a:extLst>
              <a:ext uri="{FF2B5EF4-FFF2-40B4-BE49-F238E27FC236}">
                <a16:creationId xmlns:a16="http://schemas.microsoft.com/office/drawing/2014/main" id="{77356FFE-9F89-C9DA-1A0B-EE393F77D810}"/>
              </a:ext>
            </a:extLst>
          </p:cNvPr>
          <p:cNvCxnSpPr>
            <a:cxnSpLocks/>
          </p:cNvCxnSpPr>
          <p:nvPr/>
        </p:nvCxnSpPr>
        <p:spPr>
          <a:xfrm flipV="1">
            <a:off x="4956463" y="3495090"/>
            <a:ext cx="1224347" cy="1117177"/>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a:extLst>
              <a:ext uri="{FF2B5EF4-FFF2-40B4-BE49-F238E27FC236}">
                <a16:creationId xmlns:a16="http://schemas.microsoft.com/office/drawing/2014/main" id="{E40D77C4-F916-0026-67EB-A2609729558A}"/>
              </a:ext>
            </a:extLst>
          </p:cNvPr>
          <p:cNvCxnSpPr>
            <a:cxnSpLocks/>
          </p:cNvCxnSpPr>
          <p:nvPr/>
        </p:nvCxnSpPr>
        <p:spPr>
          <a:xfrm>
            <a:off x="4956463" y="2508107"/>
            <a:ext cx="1224347" cy="986983"/>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FD998A14-E741-B21B-693C-C1317B263CAF}"/>
              </a:ext>
            </a:extLst>
          </p:cNvPr>
          <p:cNvCxnSpPr>
            <a:cxnSpLocks/>
            <a:stCxn id="60" idx="3"/>
            <a:endCxn id="1128" idx="1"/>
          </p:cNvCxnSpPr>
          <p:nvPr/>
        </p:nvCxnSpPr>
        <p:spPr>
          <a:xfrm>
            <a:off x="4956463" y="1456027"/>
            <a:ext cx="1224347" cy="2039063"/>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02C776B3-5A86-F5D0-E24F-44F9C05BE64B}"/>
              </a:ext>
            </a:extLst>
          </p:cNvPr>
          <p:cNvCxnSpPr>
            <a:cxnSpLocks/>
            <a:stCxn id="1128" idx="3"/>
            <a:endCxn id="1180" idx="1"/>
          </p:cNvCxnSpPr>
          <p:nvPr/>
        </p:nvCxnSpPr>
        <p:spPr>
          <a:xfrm flipV="1">
            <a:off x="8044759" y="1699048"/>
            <a:ext cx="842304" cy="1796042"/>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FBD2B113-1937-6330-B6C6-B93326444E64}"/>
              </a:ext>
            </a:extLst>
          </p:cNvPr>
          <p:cNvCxnSpPr>
            <a:cxnSpLocks/>
            <a:stCxn id="1128" idx="3"/>
            <a:endCxn id="1181" idx="1"/>
          </p:cNvCxnSpPr>
          <p:nvPr/>
        </p:nvCxnSpPr>
        <p:spPr>
          <a:xfrm flipV="1">
            <a:off x="8044759" y="2845419"/>
            <a:ext cx="876020" cy="649671"/>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0013EF3D-AF86-DD33-D041-FEAABDDE1ACD}"/>
              </a:ext>
            </a:extLst>
          </p:cNvPr>
          <p:cNvCxnSpPr>
            <a:cxnSpLocks/>
            <a:stCxn id="1128" idx="3"/>
            <a:endCxn id="1182" idx="1"/>
          </p:cNvCxnSpPr>
          <p:nvPr/>
        </p:nvCxnSpPr>
        <p:spPr>
          <a:xfrm>
            <a:off x="8044759" y="3495090"/>
            <a:ext cx="876019" cy="503443"/>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5093C704-EB88-5EE9-FEF6-AC0122787ACE}"/>
              </a:ext>
            </a:extLst>
          </p:cNvPr>
          <p:cNvCxnSpPr>
            <a:cxnSpLocks/>
            <a:stCxn id="1128" idx="3"/>
            <a:endCxn id="1183" idx="1"/>
          </p:cNvCxnSpPr>
          <p:nvPr/>
        </p:nvCxnSpPr>
        <p:spPr>
          <a:xfrm>
            <a:off x="8044759" y="3495090"/>
            <a:ext cx="876018" cy="1643071"/>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F758278-82C8-0297-C92E-61B97CE09E7F}"/>
              </a:ext>
            </a:extLst>
          </p:cNvPr>
          <p:cNvCxnSpPr>
            <a:cxnSpLocks/>
            <a:endCxn id="1128" idx="1"/>
          </p:cNvCxnSpPr>
          <p:nvPr/>
        </p:nvCxnSpPr>
        <p:spPr>
          <a:xfrm>
            <a:off x="4956463" y="3495090"/>
            <a:ext cx="1224347"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 name="Rounded Rectangular Callout 3">
            <a:extLst>
              <a:ext uri="{FF2B5EF4-FFF2-40B4-BE49-F238E27FC236}">
                <a16:creationId xmlns:a16="http://schemas.microsoft.com/office/drawing/2014/main" id="{3FFC2224-8AED-5622-3856-076B3C7B8B21}"/>
              </a:ext>
            </a:extLst>
          </p:cNvPr>
          <p:cNvSpPr/>
          <p:nvPr/>
        </p:nvSpPr>
        <p:spPr>
          <a:xfrm>
            <a:off x="5306357" y="3663494"/>
            <a:ext cx="2244436" cy="1361209"/>
          </a:xfrm>
          <a:prstGeom prst="wedgeRoundRectCallout">
            <a:avLst>
              <a:gd name="adj1" fmla="val -62963"/>
              <a:gd name="adj2" fmla="val 19752"/>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355F"/>
                </a:solidFill>
              </a:rPr>
              <a:t>Live chat that supports multiple languages</a:t>
            </a:r>
          </a:p>
        </p:txBody>
      </p:sp>
      <p:pic>
        <p:nvPicPr>
          <p:cNvPr id="5" name="Picture 2" descr="What we learned about how you rode transit in 2022 - The Buzzer blog">
            <a:extLst>
              <a:ext uri="{FF2B5EF4-FFF2-40B4-BE49-F238E27FC236}">
                <a16:creationId xmlns:a16="http://schemas.microsoft.com/office/drawing/2014/main" id="{1CA73CAE-78C8-BF73-1ECA-1D364F18704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0748" r="34293"/>
          <a:stretch/>
        </p:blipFill>
        <p:spPr bwMode="auto">
          <a:xfrm>
            <a:off x="-945134" y="1787430"/>
            <a:ext cx="3517721" cy="360031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865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FCC54A-6506-B432-3BAA-C9465FCFFC04}"/>
              </a:ext>
            </a:extLst>
          </p:cNvPr>
          <p:cNvPicPr>
            <a:picLocks noChangeAspect="1"/>
          </p:cNvPicPr>
          <p:nvPr/>
        </p:nvPicPr>
        <p:blipFill rotWithShape="1">
          <a:blip r:embed="rId3"/>
          <a:srcRect t="4265"/>
          <a:stretch/>
        </p:blipFill>
        <p:spPr>
          <a:xfrm>
            <a:off x="361405" y="34327"/>
            <a:ext cx="11469189" cy="6823673"/>
          </a:xfrm>
          <a:prstGeom prst="rect">
            <a:avLst/>
          </a:prstGeom>
        </p:spPr>
      </p:pic>
      <p:sp>
        <p:nvSpPr>
          <p:cNvPr id="6" name="Rectangle 5">
            <a:extLst>
              <a:ext uri="{FF2B5EF4-FFF2-40B4-BE49-F238E27FC236}">
                <a16:creationId xmlns:a16="http://schemas.microsoft.com/office/drawing/2014/main" id="{A85C85D3-C852-3E7F-8BBA-782C768AC383}"/>
              </a:ext>
            </a:extLst>
          </p:cNvPr>
          <p:cNvSpPr/>
          <p:nvPr/>
        </p:nvSpPr>
        <p:spPr>
          <a:xfrm>
            <a:off x="626558" y="1335706"/>
            <a:ext cx="10981509" cy="1561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1B5D5D68-5ACE-D8C4-BB91-02F09F990288}"/>
              </a:ext>
            </a:extLst>
          </p:cNvPr>
          <p:cNvSpPr txBox="1"/>
          <p:nvPr/>
        </p:nvSpPr>
        <p:spPr>
          <a:xfrm>
            <a:off x="3168990" y="1826490"/>
            <a:ext cx="4221477" cy="461665"/>
          </a:xfrm>
          <a:prstGeom prst="rect">
            <a:avLst/>
          </a:prstGeom>
          <a:noFill/>
        </p:spPr>
        <p:txBody>
          <a:bodyPr wrap="none" rtlCol="0">
            <a:spAutoFit/>
          </a:bodyPr>
          <a:lstStyle/>
          <a:p>
            <a:r>
              <a:rPr lang="en-US" sz="2400" b="1">
                <a:solidFill>
                  <a:srgbClr val="00355F"/>
                </a:solidFill>
              </a:rPr>
              <a:t>Introducing the new </a:t>
            </a:r>
            <a:r>
              <a:rPr lang="en-US" sz="2400" b="1" err="1">
                <a:solidFill>
                  <a:srgbClr val="00355F"/>
                </a:solidFill>
              </a:rPr>
              <a:t>TextTransit</a:t>
            </a:r>
            <a:endParaRPr lang="en-CA" sz="2400" b="1">
              <a:solidFill>
                <a:srgbClr val="00355F"/>
              </a:solidFill>
            </a:endParaRPr>
          </a:p>
        </p:txBody>
      </p:sp>
      <p:sp>
        <p:nvSpPr>
          <p:cNvPr id="8" name="TextBox 7">
            <a:extLst>
              <a:ext uri="{FF2B5EF4-FFF2-40B4-BE49-F238E27FC236}">
                <a16:creationId xmlns:a16="http://schemas.microsoft.com/office/drawing/2014/main" id="{99F32558-CAC1-97D2-D3E6-1F8573FFA603}"/>
              </a:ext>
            </a:extLst>
          </p:cNvPr>
          <p:cNvSpPr txBox="1"/>
          <p:nvPr/>
        </p:nvSpPr>
        <p:spPr>
          <a:xfrm>
            <a:off x="2854578" y="2224627"/>
            <a:ext cx="4943789" cy="369332"/>
          </a:xfrm>
          <a:prstGeom prst="rect">
            <a:avLst/>
          </a:prstGeom>
          <a:noFill/>
        </p:spPr>
        <p:txBody>
          <a:bodyPr wrap="none" lIns="91440" tIns="45720" rIns="91440" bIns="45720" rtlCol="0" anchor="t">
            <a:spAutoFit/>
          </a:bodyPr>
          <a:lstStyle/>
          <a:p>
            <a:r>
              <a:rPr lang="en-US" b="1" i="1"/>
              <a:t>Ask real questions. Get support. Help us improve. </a:t>
            </a:r>
            <a:endParaRPr lang="en-CA" b="1" i="1"/>
          </a:p>
        </p:txBody>
      </p:sp>
      <p:pic>
        <p:nvPicPr>
          <p:cNvPr id="10" name="Picture 9">
            <a:extLst>
              <a:ext uri="{FF2B5EF4-FFF2-40B4-BE49-F238E27FC236}">
                <a16:creationId xmlns:a16="http://schemas.microsoft.com/office/drawing/2014/main" id="{9C55ADF0-650F-FF58-B39F-F9C0A72DC538}"/>
              </a:ext>
            </a:extLst>
          </p:cNvPr>
          <p:cNvPicPr>
            <a:picLocks noChangeAspect="1"/>
          </p:cNvPicPr>
          <p:nvPr/>
        </p:nvPicPr>
        <p:blipFill>
          <a:blip r:embed="rId4"/>
          <a:stretch>
            <a:fillRect/>
          </a:stretch>
        </p:blipFill>
        <p:spPr>
          <a:xfrm>
            <a:off x="7798367" y="1885130"/>
            <a:ext cx="1384512" cy="678994"/>
          </a:xfrm>
          <a:prstGeom prst="rect">
            <a:avLst/>
          </a:prstGeom>
        </p:spPr>
      </p:pic>
    </p:spTree>
    <p:extLst>
      <p:ext uri="{BB962C8B-B14F-4D97-AF65-F5344CB8AC3E}">
        <p14:creationId xmlns:p14="http://schemas.microsoft.com/office/powerpoint/2010/main" val="2503937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 name="Rectangle 1242">
            <a:extLst>
              <a:ext uri="{FF2B5EF4-FFF2-40B4-BE49-F238E27FC236}">
                <a16:creationId xmlns:a16="http://schemas.microsoft.com/office/drawing/2014/main" id="{06392132-1FC8-05D2-D42A-BB63AFFA7726}"/>
              </a:ext>
            </a:extLst>
          </p:cNvPr>
          <p:cNvSpPr/>
          <p:nvPr/>
        </p:nvSpPr>
        <p:spPr>
          <a:xfrm>
            <a:off x="0" y="9649"/>
            <a:ext cx="12192000" cy="6858000"/>
          </a:xfrm>
          <a:prstGeom prst="rect">
            <a:avLst/>
          </a:prstGeom>
          <a:gradFill flip="none" rotWithShape="1">
            <a:gsLst>
              <a:gs pos="10000">
                <a:schemeClr val="bg1">
                  <a:lumMod val="95000"/>
                </a:schemeClr>
              </a:gs>
              <a:gs pos="100000">
                <a:schemeClr val="bg1">
                  <a:lumMod val="85000"/>
                </a:schemeClr>
              </a:gs>
            </a:gsLst>
            <a:lin ang="3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0" name="Rectangle: Rounded Corners 6">
            <a:extLst>
              <a:ext uri="{FF2B5EF4-FFF2-40B4-BE49-F238E27FC236}">
                <a16:creationId xmlns:a16="http://schemas.microsoft.com/office/drawing/2014/main" id="{245BCC95-2E1C-DF03-5BF2-284EC22CDA66}"/>
              </a:ext>
            </a:extLst>
          </p:cNvPr>
          <p:cNvSpPr/>
          <p:nvPr/>
        </p:nvSpPr>
        <p:spPr>
          <a:xfrm>
            <a:off x="8887063" y="1274216"/>
            <a:ext cx="1922246"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Media Relations/Comms</a:t>
            </a:r>
          </a:p>
        </p:txBody>
      </p:sp>
      <p:sp>
        <p:nvSpPr>
          <p:cNvPr id="1181" name="Rectangle: Rounded Corners 33">
            <a:extLst>
              <a:ext uri="{FF2B5EF4-FFF2-40B4-BE49-F238E27FC236}">
                <a16:creationId xmlns:a16="http://schemas.microsoft.com/office/drawing/2014/main" id="{A869AB1D-558A-D697-AF2B-EBE10B51A259}"/>
              </a:ext>
            </a:extLst>
          </p:cNvPr>
          <p:cNvSpPr/>
          <p:nvPr/>
        </p:nvSpPr>
        <p:spPr>
          <a:xfrm>
            <a:off x="8920779" y="2420587"/>
            <a:ext cx="1929503"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Operations</a:t>
            </a:r>
          </a:p>
        </p:txBody>
      </p:sp>
      <p:sp>
        <p:nvSpPr>
          <p:cNvPr id="1182" name="Rectangle: Rounded Corners 34">
            <a:extLst>
              <a:ext uri="{FF2B5EF4-FFF2-40B4-BE49-F238E27FC236}">
                <a16:creationId xmlns:a16="http://schemas.microsoft.com/office/drawing/2014/main" id="{3AFB46F3-3293-2696-C957-B2835F7BF82D}"/>
              </a:ext>
            </a:extLst>
          </p:cNvPr>
          <p:cNvSpPr/>
          <p:nvPr/>
        </p:nvSpPr>
        <p:spPr>
          <a:xfrm>
            <a:off x="8920778" y="3573701"/>
            <a:ext cx="1929503"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Other departments</a:t>
            </a:r>
          </a:p>
        </p:txBody>
      </p:sp>
      <p:sp>
        <p:nvSpPr>
          <p:cNvPr id="1183" name="Rectangle: Rounded Corners 35">
            <a:extLst>
              <a:ext uri="{FF2B5EF4-FFF2-40B4-BE49-F238E27FC236}">
                <a16:creationId xmlns:a16="http://schemas.microsoft.com/office/drawing/2014/main" id="{2913A9DF-3870-7524-1EAB-EFF8D8F50C2A}"/>
              </a:ext>
            </a:extLst>
          </p:cNvPr>
          <p:cNvSpPr/>
          <p:nvPr/>
        </p:nvSpPr>
        <p:spPr>
          <a:xfrm>
            <a:off x="8920777" y="4713329"/>
            <a:ext cx="1929503" cy="849663"/>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accent1"/>
                </a:solidFill>
              </a:rPr>
              <a:t>Transit Police</a:t>
            </a:r>
          </a:p>
        </p:txBody>
      </p:sp>
      <p:sp>
        <p:nvSpPr>
          <p:cNvPr id="60" name="Rounded Rectangle 59">
            <a:extLst>
              <a:ext uri="{FF2B5EF4-FFF2-40B4-BE49-F238E27FC236}">
                <a16:creationId xmlns:a16="http://schemas.microsoft.com/office/drawing/2014/main" id="{2CE77BF9-88E2-0818-778A-6B2997459C45}"/>
              </a:ext>
            </a:extLst>
          </p:cNvPr>
          <p:cNvSpPr/>
          <p:nvPr/>
        </p:nvSpPr>
        <p:spPr>
          <a:xfrm>
            <a:off x="3138054" y="1010518"/>
            <a:ext cx="1818409" cy="891018"/>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ACE3A2E-4F2C-7F0A-7F18-3540A27F10C7}"/>
              </a:ext>
            </a:extLst>
          </p:cNvPr>
          <p:cNvSpPr txBox="1"/>
          <p:nvPr/>
        </p:nvSpPr>
        <p:spPr>
          <a:xfrm>
            <a:off x="3138055" y="1557089"/>
            <a:ext cx="1818408" cy="307777"/>
          </a:xfrm>
          <a:prstGeom prst="rect">
            <a:avLst/>
          </a:prstGeom>
          <a:noFill/>
        </p:spPr>
        <p:txBody>
          <a:bodyPr wrap="square" rtlCol="0" anchor="ctr">
            <a:spAutoFit/>
          </a:bodyPr>
          <a:lstStyle/>
          <a:p>
            <a:pPr algn="ctr"/>
            <a:r>
              <a:rPr lang="en-US" sz="1400" b="1"/>
              <a:t>Front desk</a:t>
            </a:r>
          </a:p>
        </p:txBody>
      </p:sp>
      <p:sp>
        <p:nvSpPr>
          <p:cNvPr id="1043" name="Rounded Rectangle 1042">
            <a:extLst>
              <a:ext uri="{FF2B5EF4-FFF2-40B4-BE49-F238E27FC236}">
                <a16:creationId xmlns:a16="http://schemas.microsoft.com/office/drawing/2014/main" id="{737019CF-B2B4-E0AF-0007-1EBC65CF00B7}"/>
              </a:ext>
            </a:extLst>
          </p:cNvPr>
          <p:cNvSpPr/>
          <p:nvPr/>
        </p:nvSpPr>
        <p:spPr>
          <a:xfrm>
            <a:off x="3138054" y="2062598"/>
            <a:ext cx="1818409" cy="891018"/>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0D5B343A-ABC1-E766-7E7B-EDE73C723DD6}"/>
              </a:ext>
            </a:extLst>
          </p:cNvPr>
          <p:cNvSpPr txBox="1"/>
          <p:nvPr/>
        </p:nvSpPr>
        <p:spPr>
          <a:xfrm>
            <a:off x="3138055" y="2609170"/>
            <a:ext cx="1818408" cy="307777"/>
          </a:xfrm>
          <a:prstGeom prst="rect">
            <a:avLst/>
          </a:prstGeom>
          <a:noFill/>
        </p:spPr>
        <p:txBody>
          <a:bodyPr wrap="square" rtlCol="0" anchor="ctr">
            <a:spAutoFit/>
          </a:bodyPr>
          <a:lstStyle/>
          <a:p>
            <a:pPr algn="ctr"/>
            <a:r>
              <a:rPr lang="en-US" sz="1400" b="1"/>
              <a:t>Compass Call Centre</a:t>
            </a:r>
          </a:p>
        </p:txBody>
      </p:sp>
      <p:sp>
        <p:nvSpPr>
          <p:cNvPr id="1046" name="Rounded Rectangle 1045">
            <a:extLst>
              <a:ext uri="{FF2B5EF4-FFF2-40B4-BE49-F238E27FC236}">
                <a16:creationId xmlns:a16="http://schemas.microsoft.com/office/drawing/2014/main" id="{8ACE4C1C-5D1E-0886-C063-661BF37E2863}"/>
              </a:ext>
            </a:extLst>
          </p:cNvPr>
          <p:cNvSpPr/>
          <p:nvPr/>
        </p:nvSpPr>
        <p:spPr>
          <a:xfrm>
            <a:off x="3138054" y="3114678"/>
            <a:ext cx="1818409" cy="891018"/>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63ADDFB9-63C6-C95B-12AB-EF8D51EDF523}"/>
              </a:ext>
            </a:extLst>
          </p:cNvPr>
          <p:cNvSpPr txBox="1"/>
          <p:nvPr/>
        </p:nvSpPr>
        <p:spPr>
          <a:xfrm>
            <a:off x="3138055" y="3661249"/>
            <a:ext cx="1818408" cy="307777"/>
          </a:xfrm>
          <a:prstGeom prst="rect">
            <a:avLst/>
          </a:prstGeom>
          <a:noFill/>
        </p:spPr>
        <p:txBody>
          <a:bodyPr wrap="square" rtlCol="0" anchor="ctr">
            <a:spAutoFit/>
          </a:bodyPr>
          <a:lstStyle/>
          <a:p>
            <a:pPr algn="ctr"/>
            <a:r>
              <a:rPr lang="en-US" sz="1400" b="1"/>
              <a:t>CI Call Centre</a:t>
            </a:r>
          </a:p>
        </p:txBody>
      </p:sp>
      <p:sp>
        <p:nvSpPr>
          <p:cNvPr id="1050" name="Rounded Rectangle 1049">
            <a:extLst>
              <a:ext uri="{FF2B5EF4-FFF2-40B4-BE49-F238E27FC236}">
                <a16:creationId xmlns:a16="http://schemas.microsoft.com/office/drawing/2014/main" id="{F1382A46-33EB-F4E6-A67C-EB46AE47B441}"/>
              </a:ext>
            </a:extLst>
          </p:cNvPr>
          <p:cNvSpPr/>
          <p:nvPr/>
        </p:nvSpPr>
        <p:spPr>
          <a:xfrm>
            <a:off x="3138054" y="4166758"/>
            <a:ext cx="1818409" cy="891018"/>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TextBox 1050">
            <a:extLst>
              <a:ext uri="{FF2B5EF4-FFF2-40B4-BE49-F238E27FC236}">
                <a16:creationId xmlns:a16="http://schemas.microsoft.com/office/drawing/2014/main" id="{B5D1247A-76CA-7235-1E4B-DFE36A32F88B}"/>
              </a:ext>
            </a:extLst>
          </p:cNvPr>
          <p:cNvSpPr txBox="1"/>
          <p:nvPr/>
        </p:nvSpPr>
        <p:spPr>
          <a:xfrm>
            <a:off x="3138055" y="4713329"/>
            <a:ext cx="1818408" cy="307777"/>
          </a:xfrm>
          <a:prstGeom prst="rect">
            <a:avLst/>
          </a:prstGeom>
          <a:noFill/>
        </p:spPr>
        <p:txBody>
          <a:bodyPr wrap="square" rtlCol="0" anchor="ctr">
            <a:spAutoFit/>
          </a:bodyPr>
          <a:lstStyle/>
          <a:p>
            <a:pPr algn="ctr"/>
            <a:r>
              <a:rPr lang="en-US" sz="1400" b="1"/>
              <a:t>Website</a:t>
            </a:r>
          </a:p>
        </p:txBody>
      </p:sp>
      <p:sp>
        <p:nvSpPr>
          <p:cNvPr id="1053" name="Rounded Rectangle 1052">
            <a:extLst>
              <a:ext uri="{FF2B5EF4-FFF2-40B4-BE49-F238E27FC236}">
                <a16:creationId xmlns:a16="http://schemas.microsoft.com/office/drawing/2014/main" id="{3AE1425C-1735-875E-0B69-433B5A44F400}"/>
              </a:ext>
            </a:extLst>
          </p:cNvPr>
          <p:cNvSpPr/>
          <p:nvPr/>
        </p:nvSpPr>
        <p:spPr>
          <a:xfrm>
            <a:off x="3138054" y="5218837"/>
            <a:ext cx="1818409" cy="891018"/>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6AB9C31E-C7DC-5049-4CE5-A4B37D92A203}"/>
              </a:ext>
            </a:extLst>
          </p:cNvPr>
          <p:cNvSpPr txBox="1"/>
          <p:nvPr/>
        </p:nvSpPr>
        <p:spPr>
          <a:xfrm>
            <a:off x="3138055" y="5765408"/>
            <a:ext cx="1818408" cy="307777"/>
          </a:xfrm>
          <a:prstGeom prst="rect">
            <a:avLst/>
          </a:prstGeom>
          <a:noFill/>
        </p:spPr>
        <p:txBody>
          <a:bodyPr wrap="square" rtlCol="0" anchor="ctr">
            <a:spAutoFit/>
          </a:bodyPr>
          <a:lstStyle/>
          <a:p>
            <a:pPr algn="ctr"/>
            <a:r>
              <a:rPr lang="en-US" sz="1400" b="1"/>
              <a:t>Social Media</a:t>
            </a:r>
          </a:p>
        </p:txBody>
      </p:sp>
      <p:pic>
        <p:nvPicPr>
          <p:cNvPr id="1057" name="Picture 2" descr="Free Twitter Logo SVG, PNG Icon, Symbol. Download Image.">
            <a:extLst>
              <a:ext uri="{FF2B5EF4-FFF2-40B4-BE49-F238E27FC236}">
                <a16:creationId xmlns:a16="http://schemas.microsoft.com/office/drawing/2014/main" id="{58224D3F-F878-8714-2024-0C2D9CABD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0790" y="5311055"/>
            <a:ext cx="453484" cy="45348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4" descr="Facebook - Free social icons">
            <a:extLst>
              <a:ext uri="{FF2B5EF4-FFF2-40B4-BE49-F238E27FC236}">
                <a16:creationId xmlns:a16="http://schemas.microsoft.com/office/drawing/2014/main" id="{31195BC8-A3F6-F90C-3728-638204441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918" y="5333059"/>
            <a:ext cx="409476" cy="409476"/>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6" descr="Sociale, media, instagram Pictogram in Social Media Applications">
            <a:extLst>
              <a:ext uri="{FF2B5EF4-FFF2-40B4-BE49-F238E27FC236}">
                <a16:creationId xmlns:a16="http://schemas.microsoft.com/office/drawing/2014/main" id="{659A0CCC-F788-FB2E-25AF-855C41C09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3039" y="5332587"/>
            <a:ext cx="410420" cy="410420"/>
          </a:xfrm>
          <a:prstGeom prst="rect">
            <a:avLst/>
          </a:prstGeom>
          <a:noFill/>
          <a:extLst>
            <a:ext uri="{909E8E84-426E-40DD-AFC4-6F175D3DCCD1}">
              <a14:hiddenFill xmlns:a14="http://schemas.microsoft.com/office/drawing/2010/main">
                <a:solidFill>
                  <a:srgbClr val="FFFFFF"/>
                </a:solidFill>
              </a14:hiddenFill>
            </a:ext>
          </a:extLst>
        </p:spPr>
      </p:pic>
      <p:pic>
        <p:nvPicPr>
          <p:cNvPr id="1061" name="Graphic 1060">
            <a:extLst>
              <a:ext uri="{FF2B5EF4-FFF2-40B4-BE49-F238E27FC236}">
                <a16:creationId xmlns:a16="http://schemas.microsoft.com/office/drawing/2014/main" id="{052E6CB0-0B5A-74F1-50FB-D566E030ED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13258" y="4281597"/>
            <a:ext cx="468000" cy="468000"/>
          </a:xfrm>
          <a:prstGeom prst="rect">
            <a:avLst/>
          </a:prstGeom>
        </p:spPr>
      </p:pic>
      <p:pic>
        <p:nvPicPr>
          <p:cNvPr id="1064" name="Graphic 1063">
            <a:extLst>
              <a:ext uri="{FF2B5EF4-FFF2-40B4-BE49-F238E27FC236}">
                <a16:creationId xmlns:a16="http://schemas.microsoft.com/office/drawing/2014/main" id="{FCFF6F4B-4775-342E-1184-7B97C7DC8C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13258" y="3211383"/>
            <a:ext cx="468000" cy="468000"/>
          </a:xfrm>
          <a:prstGeom prst="rect">
            <a:avLst/>
          </a:prstGeom>
        </p:spPr>
      </p:pic>
      <p:pic>
        <p:nvPicPr>
          <p:cNvPr id="1072" name="Graphic 1071">
            <a:extLst>
              <a:ext uri="{FF2B5EF4-FFF2-40B4-BE49-F238E27FC236}">
                <a16:creationId xmlns:a16="http://schemas.microsoft.com/office/drawing/2014/main" id="{7A938FB6-A4D4-39C8-0C3A-4508647C81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13258" y="2159304"/>
            <a:ext cx="468000" cy="468000"/>
          </a:xfrm>
          <a:prstGeom prst="rect">
            <a:avLst/>
          </a:prstGeom>
        </p:spPr>
      </p:pic>
      <p:pic>
        <p:nvPicPr>
          <p:cNvPr id="1075" name="Graphic 1074">
            <a:extLst>
              <a:ext uri="{FF2B5EF4-FFF2-40B4-BE49-F238E27FC236}">
                <a16:creationId xmlns:a16="http://schemas.microsoft.com/office/drawing/2014/main" id="{EAAA6821-8F29-9D88-6503-57A4DD5D0E9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13258" y="1107867"/>
            <a:ext cx="468000" cy="468000"/>
          </a:xfrm>
          <a:prstGeom prst="rect">
            <a:avLst/>
          </a:prstGeom>
        </p:spPr>
      </p:pic>
      <p:cxnSp>
        <p:nvCxnSpPr>
          <p:cNvPr id="1078" name="Straight Arrow Connector 1077">
            <a:extLst>
              <a:ext uri="{FF2B5EF4-FFF2-40B4-BE49-F238E27FC236}">
                <a16:creationId xmlns:a16="http://schemas.microsoft.com/office/drawing/2014/main" id="{86E957B8-AB87-8FFF-F586-06B2D805AA77}"/>
              </a:ext>
            </a:extLst>
          </p:cNvPr>
          <p:cNvCxnSpPr>
            <a:cxnSpLocks/>
            <a:stCxn id="42" idx="7"/>
            <a:endCxn id="60" idx="1"/>
          </p:cNvCxnSpPr>
          <p:nvPr/>
        </p:nvCxnSpPr>
        <p:spPr>
          <a:xfrm flipV="1">
            <a:off x="1999632" y="1456027"/>
            <a:ext cx="1138422" cy="87345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81" name="Straight Arrow Connector 1080">
            <a:extLst>
              <a:ext uri="{FF2B5EF4-FFF2-40B4-BE49-F238E27FC236}">
                <a16:creationId xmlns:a16="http://schemas.microsoft.com/office/drawing/2014/main" id="{0AE155FE-831B-39BB-4906-D2A8D748C2EB}"/>
              </a:ext>
            </a:extLst>
          </p:cNvPr>
          <p:cNvCxnSpPr>
            <a:cxnSpLocks/>
            <a:endCxn id="1043" idx="1"/>
          </p:cNvCxnSpPr>
          <p:nvPr/>
        </p:nvCxnSpPr>
        <p:spPr>
          <a:xfrm flipV="1">
            <a:off x="1897814" y="2508107"/>
            <a:ext cx="1240240" cy="44550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85" name="Straight Arrow Connector 1084">
            <a:extLst>
              <a:ext uri="{FF2B5EF4-FFF2-40B4-BE49-F238E27FC236}">
                <a16:creationId xmlns:a16="http://schemas.microsoft.com/office/drawing/2014/main" id="{84B9401C-BE57-A33C-7E0C-428D0565DF97}"/>
              </a:ext>
            </a:extLst>
          </p:cNvPr>
          <p:cNvCxnSpPr>
            <a:cxnSpLocks/>
            <a:endCxn id="1046" idx="1"/>
          </p:cNvCxnSpPr>
          <p:nvPr/>
        </p:nvCxnSpPr>
        <p:spPr>
          <a:xfrm>
            <a:off x="2145721" y="3560186"/>
            <a:ext cx="99233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92" name="Straight Arrow Connector 1091">
            <a:extLst>
              <a:ext uri="{FF2B5EF4-FFF2-40B4-BE49-F238E27FC236}">
                <a16:creationId xmlns:a16="http://schemas.microsoft.com/office/drawing/2014/main" id="{6DA13542-FA30-A606-7268-A321D581D9CC}"/>
              </a:ext>
            </a:extLst>
          </p:cNvPr>
          <p:cNvCxnSpPr>
            <a:cxnSpLocks/>
            <a:stCxn id="42" idx="5"/>
            <a:endCxn id="1053" idx="1"/>
          </p:cNvCxnSpPr>
          <p:nvPr/>
        </p:nvCxnSpPr>
        <p:spPr>
          <a:xfrm>
            <a:off x="1999632" y="4790890"/>
            <a:ext cx="1138422" cy="8734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96" name="Straight Arrow Connector 1095">
            <a:extLst>
              <a:ext uri="{FF2B5EF4-FFF2-40B4-BE49-F238E27FC236}">
                <a16:creationId xmlns:a16="http://schemas.microsoft.com/office/drawing/2014/main" id="{015EB82C-C9E6-345E-939A-A63EB0C48A74}"/>
              </a:ext>
            </a:extLst>
          </p:cNvPr>
          <p:cNvCxnSpPr>
            <a:cxnSpLocks/>
            <a:endCxn id="1050" idx="1"/>
          </p:cNvCxnSpPr>
          <p:nvPr/>
        </p:nvCxnSpPr>
        <p:spPr>
          <a:xfrm>
            <a:off x="1890834" y="4257988"/>
            <a:ext cx="1247220" cy="35427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AC010CA1-9E8A-8F8D-D415-087A6CAD8BD3}"/>
              </a:ext>
            </a:extLst>
          </p:cNvPr>
          <p:cNvSpPr/>
          <p:nvPr/>
        </p:nvSpPr>
        <p:spPr>
          <a:xfrm>
            <a:off x="-971550" y="1819708"/>
            <a:ext cx="3480956" cy="3480956"/>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TextBox 1133">
            <a:extLst>
              <a:ext uri="{FF2B5EF4-FFF2-40B4-BE49-F238E27FC236}">
                <a16:creationId xmlns:a16="http://schemas.microsoft.com/office/drawing/2014/main" id="{612BBB14-CBE2-5E3B-EF57-73171AD76C19}"/>
              </a:ext>
            </a:extLst>
          </p:cNvPr>
          <p:cNvSpPr txBox="1"/>
          <p:nvPr/>
        </p:nvSpPr>
        <p:spPr>
          <a:xfrm>
            <a:off x="113992" y="4442500"/>
            <a:ext cx="1818408" cy="307777"/>
          </a:xfrm>
          <a:prstGeom prst="rect">
            <a:avLst/>
          </a:prstGeom>
          <a:noFill/>
        </p:spPr>
        <p:txBody>
          <a:bodyPr wrap="square" rtlCol="0" anchor="ctr">
            <a:spAutoFit/>
          </a:bodyPr>
          <a:lstStyle/>
          <a:p>
            <a:pPr algn="ctr"/>
            <a:r>
              <a:rPr lang="en-US" sz="1400" b="1"/>
              <a:t>Metro Vancouver</a:t>
            </a:r>
          </a:p>
        </p:txBody>
      </p:sp>
      <p:sp>
        <p:nvSpPr>
          <p:cNvPr id="1128" name="Rectangle: Rounded Corners 4">
            <a:extLst>
              <a:ext uri="{FF2B5EF4-FFF2-40B4-BE49-F238E27FC236}">
                <a16:creationId xmlns:a16="http://schemas.microsoft.com/office/drawing/2014/main" id="{F2EEFED0-EDA7-6F67-530A-5CC5F909A3F3}"/>
              </a:ext>
            </a:extLst>
          </p:cNvPr>
          <p:cNvSpPr/>
          <p:nvPr/>
        </p:nvSpPr>
        <p:spPr>
          <a:xfrm>
            <a:off x="6180810" y="2803650"/>
            <a:ext cx="1863949" cy="1382880"/>
          </a:xfrm>
          <a:prstGeom prst="roundRect">
            <a:avLst/>
          </a:prstGeom>
          <a:solidFill>
            <a:schemeClr val="bg1"/>
          </a:solidFill>
          <a:ln w="28575">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a:cs typeface="Calibri"/>
              </a:rPr>
              <a:t>Customer Information Services</a:t>
            </a:r>
            <a:endParaRPr lang="en-US" b="1"/>
          </a:p>
        </p:txBody>
      </p:sp>
      <p:cxnSp>
        <p:nvCxnSpPr>
          <p:cNvPr id="2" name="Curved Connector 1">
            <a:extLst>
              <a:ext uri="{FF2B5EF4-FFF2-40B4-BE49-F238E27FC236}">
                <a16:creationId xmlns:a16="http://schemas.microsoft.com/office/drawing/2014/main" id="{60AC09CA-2343-80C9-83AC-9F99C62A49E4}"/>
              </a:ext>
            </a:extLst>
          </p:cNvPr>
          <p:cNvCxnSpPr>
            <a:cxnSpLocks/>
          </p:cNvCxnSpPr>
          <p:nvPr/>
        </p:nvCxnSpPr>
        <p:spPr>
          <a:xfrm flipV="1">
            <a:off x="4956463" y="3495090"/>
            <a:ext cx="1224347" cy="2169256"/>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 name="Curved Connector 2">
            <a:extLst>
              <a:ext uri="{FF2B5EF4-FFF2-40B4-BE49-F238E27FC236}">
                <a16:creationId xmlns:a16="http://schemas.microsoft.com/office/drawing/2014/main" id="{77356FFE-9F89-C9DA-1A0B-EE393F77D810}"/>
              </a:ext>
            </a:extLst>
          </p:cNvPr>
          <p:cNvCxnSpPr>
            <a:cxnSpLocks/>
          </p:cNvCxnSpPr>
          <p:nvPr/>
        </p:nvCxnSpPr>
        <p:spPr>
          <a:xfrm flipV="1">
            <a:off x="4956463" y="3495090"/>
            <a:ext cx="1224347" cy="1117177"/>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a:extLst>
              <a:ext uri="{FF2B5EF4-FFF2-40B4-BE49-F238E27FC236}">
                <a16:creationId xmlns:a16="http://schemas.microsoft.com/office/drawing/2014/main" id="{E40D77C4-F916-0026-67EB-A2609729558A}"/>
              </a:ext>
            </a:extLst>
          </p:cNvPr>
          <p:cNvCxnSpPr>
            <a:cxnSpLocks/>
          </p:cNvCxnSpPr>
          <p:nvPr/>
        </p:nvCxnSpPr>
        <p:spPr>
          <a:xfrm>
            <a:off x="4956463" y="2508107"/>
            <a:ext cx="1224347" cy="986983"/>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FD998A14-E741-B21B-693C-C1317B263CAF}"/>
              </a:ext>
            </a:extLst>
          </p:cNvPr>
          <p:cNvCxnSpPr>
            <a:cxnSpLocks/>
            <a:stCxn id="60" idx="3"/>
            <a:endCxn id="1128" idx="1"/>
          </p:cNvCxnSpPr>
          <p:nvPr/>
        </p:nvCxnSpPr>
        <p:spPr>
          <a:xfrm>
            <a:off x="4956463" y="1456027"/>
            <a:ext cx="1224347" cy="2039063"/>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02C776B3-5A86-F5D0-E24F-44F9C05BE64B}"/>
              </a:ext>
            </a:extLst>
          </p:cNvPr>
          <p:cNvCxnSpPr>
            <a:cxnSpLocks/>
            <a:stCxn id="1128" idx="3"/>
            <a:endCxn id="1180" idx="1"/>
          </p:cNvCxnSpPr>
          <p:nvPr/>
        </p:nvCxnSpPr>
        <p:spPr>
          <a:xfrm flipV="1">
            <a:off x="8044759" y="1699048"/>
            <a:ext cx="842304" cy="1796042"/>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FBD2B113-1937-6330-B6C6-B93326444E64}"/>
              </a:ext>
            </a:extLst>
          </p:cNvPr>
          <p:cNvCxnSpPr>
            <a:cxnSpLocks/>
            <a:stCxn id="1128" idx="3"/>
            <a:endCxn id="1181" idx="1"/>
          </p:cNvCxnSpPr>
          <p:nvPr/>
        </p:nvCxnSpPr>
        <p:spPr>
          <a:xfrm flipV="1">
            <a:off x="8044759" y="2845419"/>
            <a:ext cx="876020" cy="649671"/>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0013EF3D-AF86-DD33-D041-FEAABDDE1ACD}"/>
              </a:ext>
            </a:extLst>
          </p:cNvPr>
          <p:cNvCxnSpPr>
            <a:cxnSpLocks/>
            <a:stCxn id="1128" idx="3"/>
            <a:endCxn id="1182" idx="1"/>
          </p:cNvCxnSpPr>
          <p:nvPr/>
        </p:nvCxnSpPr>
        <p:spPr>
          <a:xfrm>
            <a:off x="8044759" y="3495090"/>
            <a:ext cx="876019" cy="503443"/>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5093C704-EB88-5EE9-FEF6-AC0122787ACE}"/>
              </a:ext>
            </a:extLst>
          </p:cNvPr>
          <p:cNvCxnSpPr>
            <a:cxnSpLocks/>
            <a:stCxn id="1128" idx="3"/>
            <a:endCxn id="1183" idx="1"/>
          </p:cNvCxnSpPr>
          <p:nvPr/>
        </p:nvCxnSpPr>
        <p:spPr>
          <a:xfrm>
            <a:off x="8044759" y="3495090"/>
            <a:ext cx="876018" cy="1643071"/>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F758278-82C8-0297-C92E-61B97CE09E7F}"/>
              </a:ext>
            </a:extLst>
          </p:cNvPr>
          <p:cNvCxnSpPr>
            <a:cxnSpLocks/>
            <a:endCxn id="1128" idx="1"/>
          </p:cNvCxnSpPr>
          <p:nvPr/>
        </p:nvCxnSpPr>
        <p:spPr>
          <a:xfrm>
            <a:off x="4956463" y="3495090"/>
            <a:ext cx="1224347"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755E2FE-4687-34DF-A999-94C65E918FFD}"/>
              </a:ext>
            </a:extLst>
          </p:cNvPr>
          <p:cNvGrpSpPr/>
          <p:nvPr/>
        </p:nvGrpSpPr>
        <p:grpSpPr>
          <a:xfrm>
            <a:off x="5759079" y="600243"/>
            <a:ext cx="2720570" cy="1849847"/>
            <a:chOff x="5759079" y="600243"/>
            <a:chExt cx="2720570" cy="1849847"/>
          </a:xfrm>
        </p:grpSpPr>
        <p:sp>
          <p:nvSpPr>
            <p:cNvPr id="34" name="Rounded Rectangular Callout 33">
              <a:extLst>
                <a:ext uri="{FF2B5EF4-FFF2-40B4-BE49-F238E27FC236}">
                  <a16:creationId xmlns:a16="http://schemas.microsoft.com/office/drawing/2014/main" id="{13269F1C-50A5-8060-F6E7-175759856194}"/>
                </a:ext>
              </a:extLst>
            </p:cNvPr>
            <p:cNvSpPr/>
            <p:nvPr/>
          </p:nvSpPr>
          <p:spPr>
            <a:xfrm>
              <a:off x="5759079" y="600243"/>
              <a:ext cx="2707411" cy="1849847"/>
            </a:xfrm>
            <a:prstGeom prst="wedgeRoundRectCallout">
              <a:avLst>
                <a:gd name="adj1" fmla="val -11604"/>
                <a:gd name="adj2" fmla="val 64275"/>
                <a:gd name="adj3" fmla="val 16667"/>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8A7F354-66B2-DB58-2437-37DDC1CC14BF}"/>
                </a:ext>
              </a:extLst>
            </p:cNvPr>
            <p:cNvSpPr txBox="1"/>
            <p:nvPr/>
          </p:nvSpPr>
          <p:spPr>
            <a:xfrm>
              <a:off x="5772238" y="648359"/>
              <a:ext cx="2707411" cy="1754326"/>
            </a:xfrm>
            <a:prstGeom prst="rect">
              <a:avLst/>
            </a:prstGeom>
            <a:noFill/>
          </p:spPr>
          <p:txBody>
            <a:bodyPr wrap="square" lIns="91440" tIns="45720" rIns="91440" bIns="45720" rtlCol="0" anchor="t">
              <a:spAutoFit/>
            </a:bodyPr>
            <a:lstStyle/>
            <a:p>
              <a:pPr algn="ctr"/>
              <a:r>
                <a:rPr lang="en-US" b="1">
                  <a:solidFill>
                    <a:schemeClr val="accent6"/>
                  </a:solidFill>
                </a:rPr>
                <a:t>TAS will provide</a:t>
              </a:r>
              <a:r>
                <a:rPr lang="en-US" b="1" i="0">
                  <a:solidFill>
                    <a:schemeClr val="accent6"/>
                  </a:solidFill>
                  <a:effectLst/>
                  <a:latin typeface="-apple-system"/>
                </a:rPr>
                <a:t> context (urgency,</a:t>
              </a:r>
              <a:r>
                <a:rPr lang="en-US" b="1">
                  <a:solidFill>
                    <a:schemeClr val="accent6"/>
                  </a:solidFill>
                  <a:latin typeface="-apple-system"/>
                </a:rPr>
                <a:t> </a:t>
              </a:r>
              <a:r>
                <a:rPr lang="en-US" b="1" i="0">
                  <a:solidFill>
                    <a:schemeClr val="accent6"/>
                  </a:solidFill>
                  <a:effectLst/>
                  <a:latin typeface="-apple-system"/>
                </a:rPr>
                <a:t>response), support languages, speed up searches, and propose routing</a:t>
              </a:r>
            </a:p>
            <a:p>
              <a:pPr algn="ctr"/>
              <a:endParaRPr lang="en-CA" b="1"/>
            </a:p>
          </p:txBody>
        </p:sp>
      </p:grpSp>
      <p:pic>
        <p:nvPicPr>
          <p:cNvPr id="4" name="Picture 2" descr="What we learned about how you rode transit in 2022 - The Buzzer blog">
            <a:extLst>
              <a:ext uri="{FF2B5EF4-FFF2-40B4-BE49-F238E27FC236}">
                <a16:creationId xmlns:a16="http://schemas.microsoft.com/office/drawing/2014/main" id="{2EDECADD-92D2-2065-DE53-6521C0F400CB}"/>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0748" r="34293"/>
          <a:stretch/>
        </p:blipFill>
        <p:spPr bwMode="auto">
          <a:xfrm>
            <a:off x="-945134" y="1787430"/>
            <a:ext cx="3517721" cy="360031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410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age" ma:contentTypeID="0x010100C568DB52D9D0A14D9B2FDCC96666E9F2007948130EC3DB064584E219954237AF39006B17F047D331C443A6405A2BE6674BF6" ma:contentTypeVersion="0" ma:contentTypeDescription="Page is a system content type template created by the Publishing Resources feature. The column templates from Page will be added to all Pages libraries created by the Publishing feature." ma:contentTypeScope="" ma:versionID="c14c264e4f4270a31671432c2b404e30">
  <xsd:schema xmlns:xsd="http://www.w3.org/2001/XMLSchema" xmlns:xs="http://www.w3.org/2001/XMLSchema" xmlns:p="http://schemas.microsoft.com/office/2006/metadata/properties" xmlns:ns1="http://schemas.microsoft.com/sharepoint/v3" xmlns:ns2="92920bd2-b042-456e-83ef-37dc9b39af99" xmlns:ns3="07c20447-6321-4ae0-b6a8-402f8fd2a326" xmlns:ns4="316BDA68-F6DC-4C10-881E-6922F8C0F78B" targetNamespace="http://schemas.microsoft.com/office/2006/metadata/properties" ma:root="true" ma:fieldsID="ecb729453faed3d3d900433b25e302a8" ns1:_="" ns2:_="" ns3:_="" ns4:_="">
    <xsd:import namespace="http://schemas.microsoft.com/sharepoint/v3"/>
    <xsd:import namespace="92920bd2-b042-456e-83ef-37dc9b39af99"/>
    <xsd:import namespace="07c20447-6321-4ae0-b6a8-402f8fd2a326"/>
    <xsd:import namespace="316BDA68-F6DC-4C10-881E-6922F8C0F78B"/>
    <xsd:element name="properties">
      <xsd:complexType>
        <xsd:sequence>
          <xsd:element name="documentManagement">
            <xsd:complexType>
              <xsd:all>
                <xsd:element ref="ns1:Comments" minOccurs="0"/>
                <xsd:element ref="ns1:PublishingStartDate" minOccurs="0"/>
                <xsd:element ref="ns1:PublishingExpirationDate" minOccurs="0"/>
                <xsd:element ref="ns1:PublishingContact" minOccurs="0"/>
                <xsd:element ref="ns1:PublishingContactEmail" minOccurs="0"/>
                <xsd:element ref="ns1:PublishingContactName" minOccurs="0"/>
                <xsd:element ref="ns1:PublishingContactPicture" minOccurs="0"/>
                <xsd:element ref="ns1:PublishingRollupImage" minOccurs="0"/>
                <xsd:element ref="ns1:Audience" minOccurs="0"/>
                <xsd:element ref="ns1:PublishingIsFurlPage" minOccurs="0"/>
                <xsd:element ref="ns1:SeoBrowserTitle" minOccurs="0"/>
                <xsd:element ref="ns1:SeoMetaDescription" minOccurs="0"/>
                <xsd:element ref="ns1:SeoKeywords" minOccurs="0"/>
                <xsd:element ref="ns1:SeoRobotsNoIndex" minOccurs="0"/>
                <xsd:element ref="ns1:PublishingPageLayout" minOccurs="0"/>
                <xsd:element ref="ns1:PublishingVariationGroupID" minOccurs="0"/>
                <xsd:element ref="ns1:PublishingVariationRelationshipLinkFieldID" minOccurs="0"/>
                <xsd:element ref="ns2:i8273ec3ec274d1893396dcf88397900" minOccurs="0"/>
                <xsd:element ref="ns2:TaxCatchAll" minOccurs="0"/>
                <xsd:element ref="ns2:TaxCatchAllLabel" minOccurs="0"/>
                <xsd:element ref="ns3:Category" minOccurs="0"/>
                <xsd:element ref="ns4:d29c96641d964feeb7bb902052f1245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omments" ma:index="3" nillable="true" ma:displayName="Description" ma:internalName="Comments" ma:readOnly="false">
      <xsd:simpleType>
        <xsd:restriction base="dms:Note">
          <xsd:maxLength value="255"/>
        </xsd:restriction>
      </xsd:simpleType>
    </xsd:element>
    <xsd:element name="PublishingStartDate" ma:index="4"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PublishingContact" ma:index="6" nillable="true" ma:displayName="Contact" ma:description="" ma:list="UserInfo" ma:internalName="Publishing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ublishingContactEmail" ma:index="7" nillable="true" ma:displayName="Contact E-Mail Address" ma:description="" ma:internalName="PublishingContactEmail">
      <xsd:simpleType>
        <xsd:restriction base="dms:Text">
          <xsd:maxLength value="255"/>
        </xsd:restriction>
      </xsd:simpleType>
    </xsd:element>
    <xsd:element name="PublishingContactName" ma:index="8" nillable="true" ma:displayName="Contact Name" ma:description="" ma:internalName="PublishingContactName">
      <xsd:simpleType>
        <xsd:restriction base="dms:Text">
          <xsd:maxLength value="255"/>
        </xsd:restriction>
      </xsd:simpleType>
    </xsd:element>
    <xsd:element name="PublishingContactPicture" ma:index="9" nillable="true" ma:displayName="Contact Picture" ma:description="" ma:format="Image" ma:internalName="PublishingContactPicture">
      <xsd:complexType>
        <xsd:complexContent>
          <xsd:extension base="dms:URL">
            <xsd:sequence>
              <xsd:element name="Url" type="dms:ValidUrl" minOccurs="0" nillable="true"/>
              <xsd:element name="Description" type="xsd:string" nillable="true"/>
            </xsd:sequence>
          </xsd:extension>
        </xsd:complexContent>
      </xsd:complexType>
    </xsd:element>
    <xsd:element name="PublishingRollupImage" ma:index="10" nillable="true" ma:displayName="Rollup Image" ma:description="" ma:internalName="PublishingRollupImage">
      <xsd:simpleType>
        <xsd:restriction base="dms:Unknown"/>
      </xsd:simpleType>
    </xsd:element>
    <xsd:element name="Audience" ma:index="11" nillable="true" ma:displayName="Target Audiences" ma:description="" ma:internalName="Audience">
      <xsd:simpleType>
        <xsd:restriction base="dms:Unknown"/>
      </xsd:simpleType>
    </xsd:element>
    <xsd:element name="PublishingIsFurlPage" ma:index="13" nillable="true" ma:displayName="Hide physical URLs from search" ma:description="If checked, the physical URL of this page will not appear in search results. Friendly URLs assigned to this page will always appear." ma:internalName="PublishingIsFurlPage">
      <xsd:simpleType>
        <xsd:restriction base="dms:Boolean"/>
      </xsd:simpleType>
    </xsd:element>
    <xsd:element name="SeoBrowserTitle" ma:index="14" nillable="true" ma:displayName="Browser Title" ma:description="Browser Title is a site column created by the Publishing feature. It is used as the title that appears at the top of a browser window and may appear in Internet search results." ma:hidden="true" ma:internalName="SeoBrowserTitle">
      <xsd:simpleType>
        <xsd:restriction base="dms:Text"/>
      </xsd:simpleType>
    </xsd:element>
    <xsd:element name="SeoMetaDescription" ma:index="15" nillable="true" ma:displayName="Meta Description" ma:description="Meta Description is a site column created by the Publishing feature. Internet search engines may display this description in search results pages." ma:hidden="true" ma:internalName="SeoMetaDescription">
      <xsd:simpleType>
        <xsd:restriction base="dms:Text"/>
      </xsd:simpleType>
    </xsd:element>
    <xsd:element name="SeoKeywords" ma:index="16" nillable="true" ma:displayName="Meta Keywords" ma:description="Meta Keywords" ma:hidden="true" ma:internalName="SeoKeywords">
      <xsd:simpleType>
        <xsd:restriction base="dms:Text"/>
      </xsd:simpleType>
    </xsd:element>
    <xsd:element name="SeoRobotsNoIndex" ma:index="17" nillable="true" ma:displayName="Hide from Internet Search Engines" ma:description="Hide from Internet Search Engines is a site column created by the Publishing feature. It is used to indicate to search engine crawlers that a particular page should not be indexed." ma:hidden="true" ma:internalName="RobotsNoIndex">
      <xsd:simpleType>
        <xsd:restriction base="dms:Boolean"/>
      </xsd:simpleType>
    </xsd:element>
    <xsd:element name="PublishingPageLayout" ma:index="21" nillable="true" ma:displayName="Page Layout" ma:description="" ma:internalName="PublishingPageLayout"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PublishingVariationGroupID" ma:index="22" nillable="true" ma:displayName="Variation Group ID" ma:description="" ma:hidden="true" ma:internalName="PublishingVariationGroupID">
      <xsd:simpleType>
        <xsd:restriction base="dms:Text">
          <xsd:maxLength value="255"/>
        </xsd:restriction>
      </xsd:simpleType>
    </xsd:element>
    <xsd:element name="PublishingVariationRelationshipLinkFieldID" ma:index="23" nillable="true" ma:displayName="Variation Relationship Link" ma:description="" ma:hidden="true" ma:internalName="PublishingVariationRelationshipLinkFieldID">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2920bd2-b042-456e-83ef-37dc9b39af99" elementFormDefault="qualified">
    <xsd:import namespace="http://schemas.microsoft.com/office/2006/documentManagement/types"/>
    <xsd:import namespace="http://schemas.microsoft.com/office/infopath/2007/PartnerControls"/>
    <xsd:element name="i8273ec3ec274d1893396dcf88397900" ma:index="26" nillable="true" ma:taxonomy="true" ma:internalName="i8273ec3ec274d1893396dcf88397900" ma:taxonomyFieldName="Keyword" ma:displayName="Keyword" ma:readOnly="false" ma:default="" ma:fieldId="{28273ec3-ec27-4d18-9339-6dcf88397900}" ma:taxonomyMulti="true" ma:sspId="7d077344-2245-416e-9408-c2604351cd33" ma:termSetId="a87e8e60-8b8d-4b8a-9f8c-eb3fa02d25cf" ma:anchorId="00000000-0000-0000-0000-000000000000" ma:open="false" ma:isKeyword="false">
      <xsd:complexType>
        <xsd:sequence>
          <xsd:element ref="pc:Terms" minOccurs="0" maxOccurs="1"/>
        </xsd:sequence>
      </xsd:complexType>
    </xsd:element>
    <xsd:element name="TaxCatchAll" ma:index="27" nillable="true" ma:displayName="Taxonomy Catch All Column" ma:hidden="true" ma:list="{2598060c-5975-42d7-9ea3-76e692055ed3}" ma:internalName="TaxCatchAll" ma:showField="CatchAllData" ma:web="92920bd2-b042-456e-83ef-37dc9b39af99">
      <xsd:complexType>
        <xsd:complexContent>
          <xsd:extension base="dms:MultiChoiceLookup">
            <xsd:sequence>
              <xsd:element name="Value" type="dms:Lookup" maxOccurs="unbounded" minOccurs="0" nillable="true"/>
            </xsd:sequence>
          </xsd:extension>
        </xsd:complexContent>
      </xsd:complexType>
    </xsd:element>
    <xsd:element name="TaxCatchAllLabel" ma:index="28" nillable="true" ma:displayName="Taxonomy Catch All Column1" ma:hidden="true" ma:list="{2598060c-5975-42d7-9ea3-76e692055ed3}" ma:internalName="TaxCatchAllLabel" ma:readOnly="true" ma:showField="CatchAllDataLabel" ma:web="92920bd2-b042-456e-83ef-37dc9b39af99">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7c20447-6321-4ae0-b6a8-402f8fd2a326" elementFormDefault="qualified">
    <xsd:import namespace="http://schemas.microsoft.com/office/2006/documentManagement/types"/>
    <xsd:import namespace="http://schemas.microsoft.com/office/infopath/2007/PartnerControls"/>
    <xsd:element name="Category" ma:index="30" nillable="true" ma:displayName="Category" ma:default="(none)" ma:format="Dropdown" ma:internalName="Category" ma:readOnly="false">
      <xsd:simpleType>
        <xsd:restriction base="dms:Choice">
          <xsd:enumeration value="(none)"/>
          <xsd:enumeration value="Listing Page"/>
        </xsd:restriction>
      </xsd:simpleType>
    </xsd:element>
  </xsd:schema>
  <xsd:schema xmlns:xsd="http://www.w3.org/2001/XMLSchema" xmlns:xs="http://www.w3.org/2001/XMLSchema" xmlns:dms="http://schemas.microsoft.com/office/2006/documentManagement/types" xmlns:pc="http://schemas.microsoft.com/office/infopath/2007/PartnerControls" targetNamespace="316BDA68-F6DC-4C10-881E-6922F8C0F78B" elementFormDefault="qualified">
    <xsd:import namespace="http://schemas.microsoft.com/office/2006/documentManagement/types"/>
    <xsd:import namespace="http://schemas.microsoft.com/office/infopath/2007/PartnerControls"/>
    <xsd:element name="d29c96641d964feeb7bb902052f12451" ma:index="31" nillable="true" ma:displayName="Keyword_0" ma:hidden="true" ma:internalName="d29c96641d964feeb7bb902052f12451">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2"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29c96641d964feeb7bb902052f12451 xmlns="316BDA68-F6DC-4C10-881E-6922F8C0F78B" xsi:nil="true"/>
    <PublishingRollupImage xmlns="http://schemas.microsoft.com/sharepoint/v3" xsi:nil="true"/>
    <PublishingContactEmail xmlns="http://schemas.microsoft.com/sharepoint/v3" xsi:nil="true"/>
    <Category xmlns="07c20447-6321-4ae0-b6a8-402f8fd2a326">(none)</Category>
    <PublishingVariationRelationshipLinkFieldID xmlns="http://schemas.microsoft.com/sharepoint/v3">
      <Url xsi:nil="true"/>
      <Description xsi:nil="true"/>
    </PublishingVariationRelationshipLinkFieldID>
    <SeoKeywords xmlns="http://schemas.microsoft.com/sharepoint/v3" xsi:nil="true"/>
    <PublishingVariationGroupID xmlns="http://schemas.microsoft.com/sharepoint/v3" xsi:nil="true"/>
    <Audience xmlns="http://schemas.microsoft.com/sharepoint/v3" xsi:nil="true"/>
    <PublishingIsFurlPage xmlns="http://schemas.microsoft.com/sharepoint/v3">false</PublishingIsFurlPage>
    <PublishingExpirationDate xmlns="http://schemas.microsoft.com/sharepoint/v3" xsi:nil="true"/>
    <SeoBrowserTitle xmlns="http://schemas.microsoft.com/sharepoint/v3" xsi:nil="true"/>
    <PublishingContactPicture xmlns="http://schemas.microsoft.com/sharepoint/v3">
      <Url xsi:nil="true"/>
      <Description xsi:nil="true"/>
    </PublishingContactPicture>
    <PublishingStartDate xmlns="http://schemas.microsoft.com/sharepoint/v3" xsi:nil="true"/>
    <SeoRobotsNoIndex xmlns="http://schemas.microsoft.com/sharepoint/v3" xsi:nil="true"/>
    <SeoMetaDescription xmlns="http://schemas.microsoft.com/sharepoint/v3" xsi:nil="true"/>
    <TaxCatchAll xmlns="92920bd2-b042-456e-83ef-37dc9b39af99"/>
    <PublishingContact xmlns="http://schemas.microsoft.com/sharepoint/v3">
      <UserInfo>
        <DisplayName/>
        <AccountId xsi:nil="true"/>
        <AccountType/>
      </UserInfo>
    </PublishingContact>
    <PublishingContactName xmlns="http://schemas.microsoft.com/sharepoint/v3" xsi:nil="true"/>
    <i8273ec3ec274d1893396dcf88397900 xmlns="92920bd2-b042-456e-83ef-37dc9b39af99">
      <Terms xmlns="http://schemas.microsoft.com/office/infopath/2007/PartnerControls"/>
    </i8273ec3ec274d1893396dcf88397900>
    <Comments xmlns="http://schemas.microsoft.com/sharepoint/v3" xsi:nil="true"/>
  </documentManagement>
</p:properties>
</file>

<file path=customXml/itemProps1.xml><?xml version="1.0" encoding="utf-8"?>
<ds:datastoreItem xmlns:ds="http://schemas.openxmlformats.org/officeDocument/2006/customXml" ds:itemID="{F2C46F80-8FF1-402A-9D19-E547EF4BA3EB}">
  <ds:schemaRefs>
    <ds:schemaRef ds:uri="http://schemas.microsoft.com/sharepoint/v3/contenttype/forms"/>
  </ds:schemaRefs>
</ds:datastoreItem>
</file>

<file path=customXml/itemProps2.xml><?xml version="1.0" encoding="utf-8"?>
<ds:datastoreItem xmlns:ds="http://schemas.openxmlformats.org/officeDocument/2006/customXml" ds:itemID="{3C85BCCC-3A4E-4723-90DC-0C9B7D6104D1}">
  <ds:schemaRefs>
    <ds:schemaRef ds:uri="07c20447-6321-4ae0-b6a8-402f8fd2a326"/>
    <ds:schemaRef ds:uri="316BDA68-F6DC-4C10-881E-6922F8C0F78B"/>
    <ds:schemaRef ds:uri="92920bd2-b042-456e-83ef-37dc9b39af9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6B32F8C-35DB-495C-896D-EB8F57EF4463}">
  <ds:schemaRefs>
    <ds:schemaRef ds:uri="07c20447-6321-4ae0-b6a8-402f8fd2a326"/>
    <ds:schemaRef ds:uri="316BDA68-F6DC-4C10-881E-6922F8C0F78B"/>
    <ds:schemaRef ds:uri="92920bd2-b042-456e-83ef-37dc9b39af9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34</Slides>
  <Notes>28</Notes>
  <HiddenSlides>14</HiddenSlide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Office Theme</vt:lpstr>
      <vt:lpstr>Office Theme</vt:lpstr>
      <vt:lpstr>TextTransit</vt:lpstr>
      <vt:lpstr>PowerPoint Presentation</vt:lpstr>
      <vt:lpstr>PowerPoint Presentation</vt:lpstr>
      <vt:lpstr>It is overwhelming </vt:lpstr>
      <vt:lpstr>PowerPoint Presentation</vt:lpstr>
      <vt:lpstr>PowerPoint Presentation</vt:lpstr>
      <vt:lpstr>PowerPoint Presentation</vt:lpstr>
      <vt:lpstr>PowerPoint Presentation</vt:lpstr>
      <vt:lpstr>PowerPoint Presentation</vt:lpstr>
      <vt:lpstr>Superpowers  through AI</vt:lpstr>
      <vt:lpstr>PowerPoint Presentation</vt:lpstr>
      <vt:lpstr>PowerPoint Presentation</vt:lpstr>
      <vt:lpstr>PowerPoint Presentation</vt:lpstr>
      <vt:lpstr>TextTransit</vt:lpstr>
      <vt:lpstr>TextTransit</vt:lpstr>
      <vt:lpstr>TextTransit  Integrations</vt:lpstr>
      <vt:lpstr>Sentiment Analysis</vt:lpstr>
      <vt:lpstr>CI Empowerment</vt:lpstr>
      <vt:lpstr>Solution/Innovation</vt:lpstr>
      <vt:lpstr>PowerPoint Presentation</vt:lpstr>
      <vt:lpstr>PowerPoint Presentation</vt:lpstr>
      <vt:lpstr>Solution/Innovation</vt:lpstr>
      <vt:lpstr>PowerPoint Presentation</vt:lpstr>
      <vt:lpstr>PowerPoint Presentation</vt:lpstr>
      <vt:lpstr>PowerPoint Presentation</vt:lpstr>
      <vt:lpstr>Resources</vt:lpstr>
      <vt:lpstr>Business Value</vt:lpstr>
      <vt:lpstr>PowerPoint Presentation</vt:lpstr>
      <vt:lpstr>Land Acknowledgement</vt:lpstr>
      <vt:lpstr>Land Acknowledgement</vt:lpstr>
      <vt:lpstr>PowerPoint Presentation</vt:lpstr>
      <vt:lpstr>TextTransit</vt:lpstr>
      <vt:lpstr>TextTransit</vt:lpstr>
      <vt:lpstr>TextTransit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TransLink PowerPoint Presentation Template</dc:title>
  <dc:creator>Yuen, Lilian</dc:creator>
  <cp:revision>3</cp:revision>
  <dcterms:created xsi:type="dcterms:W3CDTF">2023-01-11T18:19:52Z</dcterms:created>
  <dcterms:modified xsi:type="dcterms:W3CDTF">2023-05-05T22:59:37Z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0x010100C568DB52D9D0A14D9B2FDCC96666E9F2007948130EC3DB064584E219954237AF39006B17F047D331C443A6405A2BE6674BF6</vt:lpwstr>
  </property>
  <property fmtid="{D5CDD505-2E9C-101B-9397-08002B2CF9AE}" pid="3" name="Keyword">
    <vt:lpwstr/>
  </property>
</Properties>
</file>